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
      <p:font typeface="Helvetica Neue"/>
      <p:regular r:id="rId43"/>
      <p:bold r:id="rId44"/>
      <p:italic r:id="rId45"/>
      <p:boldItalic r:id="rId46"/>
    </p:embeddedFont>
    <p:embeddedFont>
      <p:font typeface="Alfa Slab One"/>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4.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6.xml"/><Relationship Id="rId44" Type="http://schemas.openxmlformats.org/officeDocument/2006/relationships/font" Target="fonts/HelveticaNeue-bold.fntdata"/><Relationship Id="rId21" Type="http://schemas.openxmlformats.org/officeDocument/2006/relationships/slide" Target="slides/slide15.xml"/><Relationship Id="rId43" Type="http://schemas.openxmlformats.org/officeDocument/2006/relationships/font" Target="fonts/HelveticaNeue-regular.fntdata"/><Relationship Id="rId24" Type="http://schemas.openxmlformats.org/officeDocument/2006/relationships/slide" Target="slides/slide18.xml"/><Relationship Id="rId46" Type="http://schemas.openxmlformats.org/officeDocument/2006/relationships/font" Target="fonts/HelveticaNeue-boldItalic.fntdata"/><Relationship Id="rId23" Type="http://schemas.openxmlformats.org/officeDocument/2006/relationships/slide" Target="slides/slide17.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AlfaSlabOne-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5176e04a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176e04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5bad1416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5bad141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5bad1416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b5bad1416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5bad1416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b5bad141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5bad1416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5bad1416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5bad1416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5bad1416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94a3b6b8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94a3b6b8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5bad1416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b5bad1416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b5bad141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b5bad141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5bad1416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5bad1416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b5bad1416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b5bad1416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b5bad14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b5bad14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94a3b6b8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94a3b6b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5bad1416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b5bad1416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94a3b6b8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94a3b6b8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5bad1416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5bad1416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d6e8d38e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d6e8d38e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de342fcb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de342fcb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6661c9e2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6661c9e2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de342fcb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de342fcb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94a3b6b8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94a3b6b8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5bad1416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5bad141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81b678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81b678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b5bad1416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b5bad1416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8acd857b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8acd857b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ecb42d7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ecb42d7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de342fc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de342fc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de342fcb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de342fcb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81b6788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81b6788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081b6788a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081b6788a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de342fcb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de342fcb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5bad141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5bad141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cxnSp>
        <p:nvCxnSpPr>
          <p:cNvPr id="56" name="Google Shape;56;p14"/>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57" name="Google Shape;57;p14"/>
          <p:cNvSpPr txBox="1"/>
          <p:nvPr>
            <p:ph type="ctrTitle"/>
          </p:nvPr>
        </p:nvSpPr>
        <p:spPr>
          <a:xfrm>
            <a:off x="311700" y="2226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b="1"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8" name="Google Shape;58;p14"/>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6" name="Google Shape;86;p21"/>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7" name="Google Shape;87;p21"/>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1600"/>
              </a:spcBef>
              <a:spcAft>
                <a:spcPts val="0"/>
              </a:spcAft>
              <a:buClr>
                <a:schemeClr val="lt1"/>
              </a:buClr>
              <a:buSzPts val="2000"/>
              <a:buChar char="○"/>
              <a:defRPr>
                <a:solidFill>
                  <a:schemeClr val="lt1"/>
                </a:solidFill>
              </a:defRPr>
            </a:lvl2pPr>
            <a:lvl3pPr indent="-342900" lvl="2" marL="1371600" rtl="0">
              <a:spcBef>
                <a:spcPts val="1600"/>
              </a:spcBef>
              <a:spcAft>
                <a:spcPts val="0"/>
              </a:spcAft>
              <a:buClr>
                <a:schemeClr val="lt1"/>
              </a:buClr>
              <a:buSzPts val="18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95" name="Google Shape;95;p23"/>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0E0E"/>
              </a:buClr>
              <a:buSzPts val="3600"/>
              <a:buFont typeface="Cambria"/>
              <a:buNone/>
              <a:defRPr b="1" sz="3600">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indent="-355600" lvl="1" marL="9144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indent="-342900" lvl="2" marL="13716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0" y="4573674"/>
            <a:ext cx="3686446" cy="572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docs.google.com/spreadsheets/d/1SlV0tuMyAus_XfedEGDDSPMlZPyrKiBd0-nPz4Kgrh8/edit#gid=0" TargetMode="External"/><Relationship Id="rId4" Type="http://schemas.openxmlformats.org/officeDocument/2006/relationships/hyperlink" Target="https://bit.ly/handout-storymap-spreadshe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storymap.knightlab.com/" TargetMode="External"/><Relationship Id="rId4" Type="http://schemas.openxmlformats.org/officeDocument/2006/relationships/image" Target="../media/image6.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bit.ly/46eiVhn" TargetMode="External"/><Relationship Id="rId4" Type="http://schemas.openxmlformats.org/officeDocument/2006/relationships/hyperlink" Target="https://bit.ly/handout-storyma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commons.wikimedia.org/wiki/Main_Page" TargetMode="External"/><Relationship Id="rId4" Type="http://schemas.openxmlformats.org/officeDocument/2006/relationships/hyperlink" Target="https://dp.la/" TargetMode="External"/><Relationship Id="rId5" Type="http://schemas.openxmlformats.org/officeDocument/2006/relationships/hyperlink" Target="https://bit.ly/fair-use-handou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hyperlink" Target="https://uploads.knightlab.com/storymapjs/5f1a88e4fe4ea4133fa2896d45955bbb/diti-demo-map-boston-concert-venues/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commons.wikimedia.org/wiki/Main_Page" TargetMode="External"/><Relationship Id="rId4" Type="http://schemas.openxmlformats.org/officeDocument/2006/relationships/hyperlink" Target="https://dp.la/" TargetMode="External"/><Relationship Id="rId5" Type="http://schemas.openxmlformats.org/officeDocument/2006/relationships/hyperlink" Target="https://bit.ly/fair-use-handou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bit.ly/storymap-accessibility-handou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docs.google.com/document/d/1WqcKhge0xII-FGEDmRf-DD6HDxDn5XvT0b8F6-munQ8/edit?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bit.ly/handout-HTML" TargetMode="External"/><Relationship Id="rId4" Type="http://schemas.openxmlformats.org/officeDocument/2006/relationships/image" Target="../media/image7.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www.mbta.com/schedules/subwa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bit.ly/handout-storymap" TargetMode="External"/><Relationship Id="rId4" Type="http://schemas.openxmlformats.org/officeDocument/2006/relationships/hyperlink" Target="https://bit.ly/handout-storymap-spreadsheet" TargetMode="External"/><Relationship Id="rId5" Type="http://schemas.openxmlformats.org/officeDocument/2006/relationships/hyperlink" Target="https://bit.ly/fair-use-handout" TargetMode="External"/><Relationship Id="rId6" Type="http://schemas.openxmlformats.org/officeDocument/2006/relationships/hyperlink" Target="https://bit.ly/storymap-accessibility-handout" TargetMode="External"/><Relationship Id="rId7" Type="http://schemas.openxmlformats.org/officeDocument/2006/relationships/hyperlink" Target="https://bit.ly/handout-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bit.ly/diti-about" TargetMode="External"/><Relationship Id="rId4" Type="http://schemas.openxmlformats.org/officeDocument/2006/relationships/hyperlink" Target="https://bit.ly/diti-meeting" TargetMode="External"/><Relationship Id="rId5" Type="http://schemas.openxmlformats.org/officeDocument/2006/relationships/hyperlink" Target="mailto:nulab.info@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blog.education.nationalgeographic.org/2022/02/10/maps-are-a-tool-to-understand-the-past-and-shape-the-futur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ordsinspace.net/shannon/2013/09/05/critiquing-maps-ii/" TargetMode="External"/><Relationship Id="rId4" Type="http://schemas.openxmlformats.org/officeDocument/2006/relationships/hyperlink" Target="http://kai.sub.blue/images/True-Size-of-Africa-kk-v3.pdf" TargetMode="External"/><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uploads.knightlab.com/storymapjs/d81589dd07a0f9c1065c851507c749ac/revcopybostonsblackjazztrail/index.html" TargetMode="External"/><Relationship Id="rId4" Type="http://schemas.openxmlformats.org/officeDocument/2006/relationships/hyperlink" Target="https://uploads.knightlab.com/storymapjs/d81589dd07a0f9c1065c851507c749ac/revcopybostonsblackjazztrail/index.html" TargetMode="External"/><Relationship Id="rId5" Type="http://schemas.openxmlformats.org/officeDocument/2006/relationships/hyperlink" Target="https://dhjewsofboston.northeastern.edu/a-visual-history-of-bostons-black-and-jewish-communities-mapping-shared-spaces/" TargetMode="External"/><Relationship Id="rId6" Type="http://schemas.openxmlformats.org/officeDocument/2006/relationships/hyperlink" Target="https://uploads.knightlab.com/storymapjs/cb62edc162ac89a80fcf7b9542abf0f5/contemporary-indigenous-spatiality/index.html" TargetMode="External"/><Relationship Id="rId7" Type="http://schemas.openxmlformats.org/officeDocument/2006/relationships/hyperlink" Target="https://uploads.knightlab.com/storymapjs/cb62edc162ac89a80fcf7b9542abf0f5/contemporary-indigenous-spatiality/index.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5"/>
          <p:cNvSpPr txBox="1"/>
          <p:nvPr>
            <p:ph type="ctrTitle"/>
          </p:nvPr>
        </p:nvSpPr>
        <p:spPr>
          <a:xfrm>
            <a:off x="126000" y="524050"/>
            <a:ext cx="8892000" cy="17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ED0E0E"/>
                </a:solidFill>
              </a:rPr>
              <a:t>Storytelling with Mapping:</a:t>
            </a:r>
            <a:endParaRPr sz="4000">
              <a:solidFill>
                <a:srgbClr val="ED0E0E"/>
              </a:solidFill>
            </a:endParaRPr>
          </a:p>
          <a:p>
            <a:pPr indent="0" lvl="0" marL="0" rtl="0" algn="ctr">
              <a:spcBef>
                <a:spcPts val="0"/>
              </a:spcBef>
              <a:spcAft>
                <a:spcPts val="0"/>
              </a:spcAft>
              <a:buNone/>
            </a:pPr>
            <a:r>
              <a:rPr lang="en" sz="4000">
                <a:solidFill>
                  <a:srgbClr val="ED0E0E"/>
                </a:solidFill>
              </a:rPr>
              <a:t>Knight Lab </a:t>
            </a:r>
            <a:r>
              <a:rPr lang="en" sz="4000">
                <a:solidFill>
                  <a:srgbClr val="ED0E0E"/>
                </a:solidFill>
              </a:rPr>
              <a:t>StoryMap</a:t>
            </a:r>
            <a:endParaRPr sz="4000">
              <a:solidFill>
                <a:srgbClr val="ED0E0E"/>
              </a:solidFill>
            </a:endParaRPr>
          </a:p>
        </p:txBody>
      </p:sp>
      <p:sp>
        <p:nvSpPr>
          <p:cNvPr id="104" name="Google Shape;104;p25"/>
          <p:cNvSpPr txBox="1"/>
          <p:nvPr>
            <p:ph idx="1" type="subTitle"/>
          </p:nvPr>
        </p:nvSpPr>
        <p:spPr>
          <a:xfrm>
            <a:off x="1143975" y="2537825"/>
            <a:ext cx="6730200" cy="1722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GRMN 2102: Prof. Carolin Fuchs</a:t>
            </a:r>
            <a:endParaRPr sz="1800"/>
          </a:p>
          <a:p>
            <a:pPr indent="0" lvl="0" marL="0" rtl="0" algn="ctr">
              <a:lnSpc>
                <a:spcPct val="115000"/>
              </a:lnSpc>
              <a:spcBef>
                <a:spcPts val="0"/>
              </a:spcBef>
              <a:spcAft>
                <a:spcPts val="0"/>
              </a:spcAft>
              <a:buNone/>
            </a:pPr>
            <a:r>
              <a:rPr lang="en" sz="1800"/>
              <a:t>Digital Integration Teaching Initiative</a:t>
            </a:r>
            <a:endParaRPr sz="1800"/>
          </a:p>
          <a:p>
            <a:pPr indent="0" lvl="0" marL="0" rtl="0" algn="ctr">
              <a:lnSpc>
                <a:spcPct val="115000"/>
              </a:lnSpc>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a:latin typeface="Cambria"/>
              <a:ea typeface="Cambria"/>
              <a:cs typeface="Cambria"/>
              <a:sym typeface="Cambria"/>
            </a:endParaRPr>
          </a:p>
          <a:p>
            <a:pPr indent="0" lvl="0" marL="0" rtl="0" algn="r">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StoryMap Best Practices</a:t>
            </a:r>
            <a:endParaRPr/>
          </a:p>
        </p:txBody>
      </p:sp>
      <p:sp>
        <p:nvSpPr>
          <p:cNvPr id="165" name="Google Shape;165;p3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Think carefully about the</a:t>
            </a:r>
            <a:r>
              <a:rPr b="1" lang="en" sz="2200"/>
              <a:t> audience</a:t>
            </a:r>
            <a:r>
              <a:rPr lang="en" sz="2200"/>
              <a:t> you are trying to reach with your map. This will impact your language, the order of your points, and the media that you choose.</a:t>
            </a:r>
            <a:endParaRPr sz="2200"/>
          </a:p>
          <a:p>
            <a:pPr indent="-368300" lvl="0" marL="457200" rtl="0" algn="l">
              <a:spcBef>
                <a:spcPts val="0"/>
              </a:spcBef>
              <a:spcAft>
                <a:spcPts val="0"/>
              </a:spcAft>
              <a:buSzPts val="2200"/>
              <a:buChar char="●"/>
            </a:pPr>
            <a:r>
              <a:rPr lang="en" sz="2200"/>
              <a:t>Think also about the </a:t>
            </a:r>
            <a:r>
              <a:rPr b="1" lang="en" sz="2200"/>
              <a:t>tone </a:t>
            </a:r>
            <a:r>
              <a:rPr lang="en" sz="2200"/>
              <a:t>of the map: the default for StoryMap can be very upbeat and informal, and that may not match the content you are sharing.</a:t>
            </a:r>
            <a:endParaRPr sz="2200"/>
          </a:p>
          <a:p>
            <a:pPr indent="-368300" lvl="0" marL="457200" rtl="0" algn="l">
              <a:spcBef>
                <a:spcPts val="0"/>
              </a:spcBef>
              <a:spcAft>
                <a:spcPts val="0"/>
              </a:spcAft>
              <a:buSzPts val="2200"/>
              <a:buChar char="●"/>
            </a:pPr>
            <a:r>
              <a:rPr b="1" lang="en" sz="2200"/>
              <a:t>Test your map</a:t>
            </a:r>
            <a:r>
              <a:rPr lang="en" sz="2200"/>
              <a:t> after you have created it, to make sure that all the narrative points flow and that the language is clear and concise.</a:t>
            </a:r>
            <a:endParaRPr sz="2200"/>
          </a:p>
          <a:p>
            <a:pPr indent="0" lvl="0" marL="0" rtl="0" algn="l">
              <a:spcBef>
                <a:spcPts val="1600"/>
              </a:spcBef>
              <a:spcAft>
                <a:spcPts val="0"/>
              </a:spcAft>
              <a:buNone/>
            </a:pPr>
            <a:r>
              <a:t/>
            </a:r>
            <a:endParaRPr sz="2150"/>
          </a:p>
          <a:p>
            <a:pPr indent="0" lvl="0" marL="0" rtl="0" algn="l">
              <a:spcBef>
                <a:spcPts val="1600"/>
              </a:spcBef>
              <a:spcAft>
                <a:spcPts val="1600"/>
              </a:spcAft>
              <a:buNone/>
            </a:pPr>
            <a:r>
              <a:t/>
            </a:r>
            <a:endParaRPr sz="21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Spreadsheet Template</a:t>
            </a:r>
            <a:endParaRPr/>
          </a:p>
        </p:txBody>
      </p:sp>
      <p:sp>
        <p:nvSpPr>
          <p:cNvPr id="171" name="Google Shape;171;p35"/>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Make a copy of the StoryMap template below and use it to fill in the different sites you want to map, images you want to include, etc. </a:t>
            </a:r>
            <a:endParaRPr sz="2200"/>
          </a:p>
          <a:p>
            <a:pPr indent="0" lvl="0" marL="0" rtl="0" algn="l">
              <a:spcBef>
                <a:spcPts val="1600"/>
              </a:spcBef>
              <a:spcAft>
                <a:spcPts val="0"/>
              </a:spcAft>
              <a:buNone/>
            </a:pPr>
            <a:r>
              <a:rPr lang="en" sz="2200" u="sng">
                <a:solidFill>
                  <a:schemeClr val="hlink"/>
                </a:solidFill>
                <a:hlinkClick r:id="rId3"/>
              </a:rPr>
              <a:t>StoryMap Spreadsheet Template</a:t>
            </a:r>
            <a:endParaRPr sz="2200"/>
          </a:p>
          <a:p>
            <a:pPr indent="0" lvl="0" marL="0" rtl="0" algn="l">
              <a:lnSpc>
                <a:spcPct val="100000"/>
              </a:lnSpc>
              <a:spcBef>
                <a:spcPts val="1600"/>
              </a:spcBef>
              <a:spcAft>
                <a:spcPts val="0"/>
              </a:spcAft>
              <a:buNone/>
            </a:pPr>
            <a:r>
              <a:rPr lang="en" sz="1500"/>
              <a:t>Template based on the StoryMap Spreadsheet Template created by Molly Brown, Reference and Outreach Archivist, Northeastern University Library.</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en" sz="2200"/>
              <a:t>For more information about collecting and organizing data for StoryMap, please see:</a:t>
            </a:r>
            <a:endParaRPr sz="2200"/>
          </a:p>
          <a:p>
            <a:pPr indent="0" lvl="0" marL="0" rtl="0" algn="l">
              <a:lnSpc>
                <a:spcPct val="100000"/>
              </a:lnSpc>
              <a:spcBef>
                <a:spcPts val="0"/>
              </a:spcBef>
              <a:spcAft>
                <a:spcPts val="0"/>
              </a:spcAft>
              <a:buNone/>
            </a:pPr>
            <a:r>
              <a:rPr lang="en" sz="2200" u="sng">
                <a:solidFill>
                  <a:schemeClr val="hlink"/>
                </a:solidFill>
                <a:hlinkClick r:id="rId4"/>
              </a:rPr>
              <a:t>https://bit.ly/handout-storymap-spreadsheet</a:t>
            </a:r>
            <a:endParaRPr sz="2200"/>
          </a:p>
          <a:p>
            <a:pPr indent="0" lvl="0" marL="0" rtl="0" algn="l">
              <a:lnSpc>
                <a:spcPct val="100000"/>
              </a:lnSpc>
              <a:spcBef>
                <a:spcPts val="0"/>
              </a:spcBef>
              <a:spcAft>
                <a:spcPts val="0"/>
              </a:spcAft>
              <a:buNone/>
            </a:pPr>
            <a:r>
              <a:t/>
            </a:r>
            <a:endParaRPr sz="2200"/>
          </a:p>
          <a:p>
            <a:pPr indent="0" lvl="0" marL="0" rtl="0" algn="l">
              <a:lnSpc>
                <a:spcPct val="100000"/>
              </a:lnSpc>
              <a:spcBef>
                <a:spcPts val="0"/>
              </a:spcBef>
              <a:spcAft>
                <a:spcPts val="0"/>
              </a:spcAft>
              <a:buNone/>
            </a:pPr>
            <a:r>
              <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3">
            <a:alphaModFix/>
          </a:blip>
          <a:stretch>
            <a:fillRect/>
          </a:stretch>
        </p:blipFill>
        <p:spPr>
          <a:xfrm>
            <a:off x="217222" y="1022000"/>
            <a:ext cx="8774380" cy="1365575"/>
          </a:xfrm>
          <a:prstGeom prst="rect">
            <a:avLst/>
          </a:prstGeom>
          <a:noFill/>
          <a:ln cap="flat" cmpd="sng" w="9525">
            <a:solidFill>
              <a:schemeClr val="dk2"/>
            </a:solidFill>
            <a:prstDash val="solid"/>
            <a:round/>
            <a:headEnd len="sm" w="sm" type="none"/>
            <a:tailEnd len="sm" w="sm" type="none"/>
          </a:ln>
        </p:spPr>
      </p:pic>
      <p:sp>
        <p:nvSpPr>
          <p:cNvPr id="177" name="Google Shape;177;p3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Spreadsheet data collection</a:t>
            </a:r>
            <a:endParaRPr/>
          </a:p>
        </p:txBody>
      </p:sp>
      <p:sp>
        <p:nvSpPr>
          <p:cNvPr id="178" name="Google Shape;178;p36"/>
          <p:cNvSpPr txBox="1"/>
          <p:nvPr/>
        </p:nvSpPr>
        <p:spPr>
          <a:xfrm>
            <a:off x="107475" y="2886450"/>
            <a:ext cx="1485300" cy="1612500"/>
          </a:xfrm>
          <a:prstGeom prst="rect">
            <a:avLst/>
          </a:prstGeom>
          <a:solidFill>
            <a:srgbClr val="FCE5CD"/>
          </a:solidFill>
          <a:ln>
            <a:noFill/>
          </a:ln>
        </p:spPr>
        <p:txBody>
          <a:bodyPr anchorCtr="0" anchor="t" bIns="91425" lIns="91425" spcFirstLastPara="1" rIns="91425" wrap="square" tIns="91425">
            <a:noAutofit/>
          </a:bodyPr>
          <a:lstStyle/>
          <a:p>
            <a:pPr indent="-121920" lvl="0" marL="91440" rtl="0" algn="l">
              <a:spcBef>
                <a:spcPts val="0"/>
              </a:spcBef>
              <a:spcAft>
                <a:spcPts val="0"/>
              </a:spcAft>
              <a:buSzPts val="1200"/>
              <a:buFont typeface="Cambria"/>
              <a:buAutoNum type="arabicPeriod"/>
            </a:pPr>
            <a:r>
              <a:rPr lang="en" sz="1200">
                <a:latin typeface="Cambria"/>
                <a:ea typeface="Cambria"/>
                <a:cs typeface="Cambria"/>
                <a:sym typeface="Cambria"/>
              </a:rPr>
              <a:t>The slide number can serve as the order in which your sites appear on your map and the site name can be used to label sites on your map.</a:t>
            </a:r>
            <a:endParaRPr sz="1200">
              <a:latin typeface="Cambria"/>
              <a:ea typeface="Cambria"/>
              <a:cs typeface="Cambria"/>
              <a:sym typeface="Cambria"/>
            </a:endParaRPr>
          </a:p>
        </p:txBody>
      </p:sp>
      <p:cxnSp>
        <p:nvCxnSpPr>
          <p:cNvPr id="179" name="Google Shape;179;p36"/>
          <p:cNvCxnSpPr/>
          <p:nvPr/>
        </p:nvCxnSpPr>
        <p:spPr>
          <a:xfrm rot="10800000">
            <a:off x="603475" y="2258550"/>
            <a:ext cx="265200" cy="704100"/>
          </a:xfrm>
          <a:prstGeom prst="straightConnector1">
            <a:avLst/>
          </a:prstGeom>
          <a:noFill/>
          <a:ln cap="flat" cmpd="sng" w="38100">
            <a:solidFill>
              <a:srgbClr val="FCE5CD"/>
            </a:solidFill>
            <a:prstDash val="solid"/>
            <a:round/>
            <a:headEnd len="med" w="med" type="none"/>
            <a:tailEnd len="med" w="med" type="none"/>
          </a:ln>
        </p:spPr>
      </p:cxnSp>
      <p:sp>
        <p:nvSpPr>
          <p:cNvPr id="180" name="Google Shape;180;p36"/>
          <p:cNvSpPr txBox="1"/>
          <p:nvPr/>
        </p:nvSpPr>
        <p:spPr>
          <a:xfrm>
            <a:off x="1661825" y="2886450"/>
            <a:ext cx="1435500" cy="1612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2. The site location is used to identify a point on your map where the site is physically located (address or coordinates).</a:t>
            </a:r>
            <a:endParaRPr sz="1200">
              <a:latin typeface="Cambria"/>
              <a:ea typeface="Cambria"/>
              <a:cs typeface="Cambria"/>
              <a:sym typeface="Cambria"/>
            </a:endParaRPr>
          </a:p>
        </p:txBody>
      </p:sp>
      <p:cxnSp>
        <p:nvCxnSpPr>
          <p:cNvPr id="181" name="Google Shape;181;p36"/>
          <p:cNvCxnSpPr/>
          <p:nvPr/>
        </p:nvCxnSpPr>
        <p:spPr>
          <a:xfrm flipH="1" rot="10800000">
            <a:off x="901425" y="2267550"/>
            <a:ext cx="171600" cy="618900"/>
          </a:xfrm>
          <a:prstGeom prst="straightConnector1">
            <a:avLst/>
          </a:prstGeom>
          <a:noFill/>
          <a:ln cap="flat" cmpd="sng" w="38100">
            <a:solidFill>
              <a:srgbClr val="FCE5CD"/>
            </a:solidFill>
            <a:prstDash val="solid"/>
            <a:round/>
            <a:headEnd len="med" w="med" type="none"/>
            <a:tailEnd len="med" w="med" type="none"/>
          </a:ln>
        </p:spPr>
      </p:cxnSp>
      <p:cxnSp>
        <p:nvCxnSpPr>
          <p:cNvPr id="182" name="Google Shape;182;p36"/>
          <p:cNvCxnSpPr>
            <a:endCxn id="180" idx="0"/>
          </p:cNvCxnSpPr>
          <p:nvPr/>
        </p:nvCxnSpPr>
        <p:spPr>
          <a:xfrm>
            <a:off x="2042075" y="2185350"/>
            <a:ext cx="337500" cy="701100"/>
          </a:xfrm>
          <a:prstGeom prst="straightConnector1">
            <a:avLst/>
          </a:prstGeom>
          <a:noFill/>
          <a:ln cap="flat" cmpd="sng" w="38100">
            <a:solidFill>
              <a:srgbClr val="FCE5CD"/>
            </a:solidFill>
            <a:prstDash val="solid"/>
            <a:round/>
            <a:headEnd len="med" w="med" type="none"/>
            <a:tailEnd len="med" w="med" type="none"/>
          </a:ln>
        </p:spPr>
      </p:cxnSp>
      <p:sp>
        <p:nvSpPr>
          <p:cNvPr id="183" name="Google Shape;183;p36"/>
          <p:cNvSpPr txBox="1"/>
          <p:nvPr/>
        </p:nvSpPr>
        <p:spPr>
          <a:xfrm>
            <a:off x="3155475" y="2886450"/>
            <a:ext cx="1846200" cy="1612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3. The image URL/File location is useful in keeping track of images of sites. Always credit your images to indicate their origin. Also include a caption describing your image.</a:t>
            </a:r>
            <a:endParaRPr sz="1200">
              <a:latin typeface="Cambria"/>
              <a:ea typeface="Cambria"/>
              <a:cs typeface="Cambria"/>
              <a:sym typeface="Cambria"/>
            </a:endParaRPr>
          </a:p>
        </p:txBody>
      </p:sp>
      <p:cxnSp>
        <p:nvCxnSpPr>
          <p:cNvPr id="184" name="Google Shape;184;p36"/>
          <p:cNvCxnSpPr/>
          <p:nvPr/>
        </p:nvCxnSpPr>
        <p:spPr>
          <a:xfrm rot="10800000">
            <a:off x="2878575" y="2158050"/>
            <a:ext cx="1047600" cy="728400"/>
          </a:xfrm>
          <a:prstGeom prst="straightConnector1">
            <a:avLst/>
          </a:prstGeom>
          <a:noFill/>
          <a:ln cap="flat" cmpd="sng" w="38100">
            <a:solidFill>
              <a:srgbClr val="FCE5CD"/>
            </a:solidFill>
            <a:prstDash val="solid"/>
            <a:round/>
            <a:headEnd len="med" w="med" type="none"/>
            <a:tailEnd len="med" w="med" type="none"/>
          </a:ln>
        </p:spPr>
      </p:cxnSp>
      <p:cxnSp>
        <p:nvCxnSpPr>
          <p:cNvPr id="185" name="Google Shape;185;p36"/>
          <p:cNvCxnSpPr/>
          <p:nvPr/>
        </p:nvCxnSpPr>
        <p:spPr>
          <a:xfrm rot="10800000">
            <a:off x="3747075" y="2221950"/>
            <a:ext cx="179100" cy="664500"/>
          </a:xfrm>
          <a:prstGeom prst="straightConnector1">
            <a:avLst/>
          </a:prstGeom>
          <a:noFill/>
          <a:ln cap="flat" cmpd="sng" w="38100">
            <a:solidFill>
              <a:srgbClr val="FCE5CD"/>
            </a:solidFill>
            <a:prstDash val="solid"/>
            <a:round/>
            <a:headEnd len="med" w="med" type="none"/>
            <a:tailEnd len="med" w="med" type="none"/>
          </a:ln>
        </p:spPr>
      </p:cxnSp>
      <p:cxnSp>
        <p:nvCxnSpPr>
          <p:cNvPr id="186" name="Google Shape;186;p36"/>
          <p:cNvCxnSpPr/>
          <p:nvPr/>
        </p:nvCxnSpPr>
        <p:spPr>
          <a:xfrm flipH="1" rot="10800000">
            <a:off x="3926175" y="2158050"/>
            <a:ext cx="543300" cy="728400"/>
          </a:xfrm>
          <a:prstGeom prst="straightConnector1">
            <a:avLst/>
          </a:prstGeom>
          <a:noFill/>
          <a:ln cap="flat" cmpd="sng" w="38100">
            <a:solidFill>
              <a:srgbClr val="FCE5CD"/>
            </a:solidFill>
            <a:prstDash val="solid"/>
            <a:round/>
            <a:headEnd len="med" w="med" type="none"/>
            <a:tailEnd len="med" w="med" type="none"/>
          </a:ln>
        </p:spPr>
      </p:cxnSp>
      <p:sp>
        <p:nvSpPr>
          <p:cNvPr id="187" name="Google Shape;187;p36"/>
          <p:cNvSpPr txBox="1"/>
          <p:nvPr/>
        </p:nvSpPr>
        <p:spPr>
          <a:xfrm>
            <a:off x="5060475" y="2886450"/>
            <a:ext cx="1846200" cy="1612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4. The headline can serve as the official title or label of your site. Including a narrative provides more context as to why each location is important for your narrative.</a:t>
            </a:r>
            <a:endParaRPr sz="1200">
              <a:latin typeface="Cambria"/>
              <a:ea typeface="Cambria"/>
              <a:cs typeface="Cambria"/>
              <a:sym typeface="Cambria"/>
            </a:endParaRPr>
          </a:p>
        </p:txBody>
      </p:sp>
      <p:cxnSp>
        <p:nvCxnSpPr>
          <p:cNvPr id="188" name="Google Shape;188;p36"/>
          <p:cNvCxnSpPr/>
          <p:nvPr/>
        </p:nvCxnSpPr>
        <p:spPr>
          <a:xfrm rot="10800000">
            <a:off x="5211975" y="2252550"/>
            <a:ext cx="771600" cy="710100"/>
          </a:xfrm>
          <a:prstGeom prst="straightConnector1">
            <a:avLst/>
          </a:prstGeom>
          <a:noFill/>
          <a:ln cap="flat" cmpd="sng" w="38100">
            <a:solidFill>
              <a:srgbClr val="FCE5CD"/>
            </a:solidFill>
            <a:prstDash val="solid"/>
            <a:round/>
            <a:headEnd len="med" w="med" type="none"/>
            <a:tailEnd len="med" w="med" type="none"/>
          </a:ln>
        </p:spPr>
      </p:cxnSp>
      <p:cxnSp>
        <p:nvCxnSpPr>
          <p:cNvPr id="189" name="Google Shape;189;p36"/>
          <p:cNvCxnSpPr>
            <a:stCxn id="187" idx="0"/>
          </p:cNvCxnSpPr>
          <p:nvPr/>
        </p:nvCxnSpPr>
        <p:spPr>
          <a:xfrm flipH="1" rot="10800000">
            <a:off x="5983575" y="2185350"/>
            <a:ext cx="5700" cy="701100"/>
          </a:xfrm>
          <a:prstGeom prst="straightConnector1">
            <a:avLst/>
          </a:prstGeom>
          <a:noFill/>
          <a:ln cap="flat" cmpd="sng" w="38100">
            <a:solidFill>
              <a:srgbClr val="FCE5CD"/>
            </a:solidFill>
            <a:prstDash val="solid"/>
            <a:round/>
            <a:headEnd len="med" w="med" type="none"/>
            <a:tailEnd len="med" w="med" type="none"/>
          </a:ln>
        </p:spPr>
      </p:cxnSp>
      <p:sp>
        <p:nvSpPr>
          <p:cNvPr id="190" name="Google Shape;190;p36"/>
          <p:cNvSpPr txBox="1"/>
          <p:nvPr/>
        </p:nvSpPr>
        <p:spPr>
          <a:xfrm>
            <a:off x="6965475" y="2886450"/>
            <a:ext cx="1846200" cy="1612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5. Don’t forget to cite your sources! Also, you may want to include additional media related to your site (e.g. newspaper clippings, additional photos, etc.).</a:t>
            </a:r>
            <a:endParaRPr sz="1200">
              <a:latin typeface="Cambria"/>
              <a:ea typeface="Cambria"/>
              <a:cs typeface="Cambria"/>
              <a:sym typeface="Cambria"/>
            </a:endParaRPr>
          </a:p>
        </p:txBody>
      </p:sp>
      <p:cxnSp>
        <p:nvCxnSpPr>
          <p:cNvPr id="191" name="Google Shape;191;p36"/>
          <p:cNvCxnSpPr/>
          <p:nvPr/>
        </p:nvCxnSpPr>
        <p:spPr>
          <a:xfrm rot="10800000">
            <a:off x="7159875" y="2057250"/>
            <a:ext cx="728700" cy="905400"/>
          </a:xfrm>
          <a:prstGeom prst="straightConnector1">
            <a:avLst/>
          </a:prstGeom>
          <a:noFill/>
          <a:ln cap="flat" cmpd="sng" w="38100">
            <a:solidFill>
              <a:srgbClr val="FCE5CD"/>
            </a:solidFill>
            <a:prstDash val="solid"/>
            <a:round/>
            <a:headEnd len="med" w="med" type="none"/>
            <a:tailEnd len="med" w="med" type="none"/>
          </a:ln>
        </p:spPr>
      </p:cxnSp>
      <p:cxnSp>
        <p:nvCxnSpPr>
          <p:cNvPr id="192" name="Google Shape;192;p36"/>
          <p:cNvCxnSpPr>
            <a:stCxn id="190" idx="0"/>
          </p:cNvCxnSpPr>
          <p:nvPr/>
        </p:nvCxnSpPr>
        <p:spPr>
          <a:xfrm rot="10800000">
            <a:off x="7717575" y="2011650"/>
            <a:ext cx="171000" cy="874800"/>
          </a:xfrm>
          <a:prstGeom prst="straightConnector1">
            <a:avLst/>
          </a:prstGeom>
          <a:noFill/>
          <a:ln cap="flat" cmpd="sng" w="38100">
            <a:solidFill>
              <a:srgbClr val="FCE5CD"/>
            </a:solidFill>
            <a:prstDash val="solid"/>
            <a:round/>
            <a:headEnd len="med" w="med" type="none"/>
            <a:tailEnd len="med" w="med" type="none"/>
          </a:ln>
        </p:spPr>
      </p:cxnSp>
      <p:cxnSp>
        <p:nvCxnSpPr>
          <p:cNvPr id="193" name="Google Shape;193;p36"/>
          <p:cNvCxnSpPr/>
          <p:nvPr/>
        </p:nvCxnSpPr>
        <p:spPr>
          <a:xfrm flipH="1" rot="10800000">
            <a:off x="7888575" y="2097150"/>
            <a:ext cx="514800" cy="865500"/>
          </a:xfrm>
          <a:prstGeom prst="straightConnector1">
            <a:avLst/>
          </a:prstGeom>
          <a:noFill/>
          <a:ln cap="flat" cmpd="sng" w="38100">
            <a:solidFill>
              <a:srgbClr val="FCE5CD"/>
            </a:solidFill>
            <a:prstDash val="solid"/>
            <a:round/>
            <a:headEnd len="med" w="med" type="none"/>
            <a:tailEnd len="med" w="med" type="none"/>
          </a:ln>
        </p:spPr>
      </p:cxnSp>
      <p:sp>
        <p:nvSpPr>
          <p:cNvPr id="194" name="Google Shape;194;p3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StoryMap</a:t>
            </a:r>
            <a:endParaRPr/>
          </a:p>
        </p:txBody>
      </p:sp>
      <p:sp>
        <p:nvSpPr>
          <p:cNvPr id="200" name="Google Shape;200;p37"/>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Go to </a:t>
            </a:r>
            <a:r>
              <a:rPr lang="en" sz="2200" u="sng">
                <a:solidFill>
                  <a:schemeClr val="hlink"/>
                </a:solidFill>
                <a:hlinkClick r:id="rId3"/>
              </a:rPr>
              <a:t>https://storymap.knightlab.com/</a:t>
            </a:r>
            <a:r>
              <a:rPr lang="en" sz="2200"/>
              <a:t> </a:t>
            </a:r>
            <a:endParaRPr sz="2200"/>
          </a:p>
          <a:p>
            <a:pPr indent="-368300" lvl="0" marL="457200" rtl="0" algn="l">
              <a:spcBef>
                <a:spcPts val="0"/>
              </a:spcBef>
              <a:spcAft>
                <a:spcPts val="0"/>
              </a:spcAft>
              <a:buSzPts val="2200"/>
              <a:buChar char="●"/>
            </a:pPr>
            <a:r>
              <a:rPr lang="en" sz="2200"/>
              <a:t>Click “Make a StoryMap.”</a:t>
            </a:r>
            <a:endParaRPr sz="2200"/>
          </a:p>
          <a:p>
            <a:pPr indent="-368300" lvl="0" marL="457200" rtl="0" algn="l">
              <a:spcBef>
                <a:spcPts val="0"/>
              </a:spcBef>
              <a:spcAft>
                <a:spcPts val="0"/>
              </a:spcAft>
              <a:buSzPts val="2200"/>
              <a:buChar char="●"/>
            </a:pPr>
            <a:r>
              <a:rPr lang="en" sz="2200"/>
              <a:t>Either create a new account or sign in through Google.</a:t>
            </a:r>
            <a:endParaRPr sz="2200"/>
          </a:p>
          <a:p>
            <a:pPr indent="-368300" lvl="0" marL="457200" rtl="0" algn="l">
              <a:spcBef>
                <a:spcPts val="0"/>
              </a:spcBef>
              <a:spcAft>
                <a:spcPts val="0"/>
              </a:spcAft>
              <a:buSzPts val="2200"/>
              <a:buChar char="●"/>
            </a:pPr>
            <a:r>
              <a:rPr lang="en" sz="2200"/>
              <a:t>Once you’re signed in, </a:t>
            </a:r>
            <a:br>
              <a:rPr lang="en" sz="2200"/>
            </a:br>
            <a:r>
              <a:rPr lang="en" sz="2200"/>
              <a:t>click “New Map” </a:t>
            </a:r>
            <a:r>
              <a:rPr lang="en" sz="2200"/>
              <a:t>(once you have </a:t>
            </a:r>
            <a:br>
              <a:rPr lang="en" sz="2200"/>
            </a:br>
            <a:r>
              <a:rPr lang="en" sz="2200"/>
              <a:t>created your map, it will be there </a:t>
            </a:r>
            <a:br>
              <a:rPr lang="en" sz="2200"/>
            </a:br>
            <a:r>
              <a:rPr lang="en" sz="2200"/>
              <a:t>for you to work on)</a:t>
            </a:r>
            <a:r>
              <a:rPr lang="en" sz="2200"/>
              <a:t>.</a:t>
            </a:r>
            <a:endParaRPr sz="2200"/>
          </a:p>
          <a:p>
            <a:pPr indent="-368300" lvl="0" marL="457200" rtl="0" algn="l">
              <a:spcBef>
                <a:spcPts val="0"/>
              </a:spcBef>
              <a:spcAft>
                <a:spcPts val="0"/>
              </a:spcAft>
              <a:buSzPts val="2200"/>
              <a:buChar char="●"/>
            </a:pPr>
            <a:r>
              <a:rPr lang="en" sz="2200"/>
              <a:t>Name your project.</a:t>
            </a:r>
            <a:endParaRPr sz="22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1" name="Google Shape;201;p37"/>
          <p:cNvPicPr preferRelativeResize="0"/>
          <p:nvPr/>
        </p:nvPicPr>
        <p:blipFill>
          <a:blip r:embed="rId4">
            <a:alphaModFix/>
          </a:blip>
          <a:stretch>
            <a:fillRect/>
          </a:stretch>
        </p:blipFill>
        <p:spPr>
          <a:xfrm>
            <a:off x="3861350" y="1490575"/>
            <a:ext cx="1270176" cy="482150"/>
          </a:xfrm>
          <a:prstGeom prst="rect">
            <a:avLst/>
          </a:prstGeom>
          <a:noFill/>
          <a:ln>
            <a:noFill/>
          </a:ln>
        </p:spPr>
      </p:pic>
      <p:pic>
        <p:nvPicPr>
          <p:cNvPr id="202" name="Google Shape;202;p37"/>
          <p:cNvPicPr preferRelativeResize="0"/>
          <p:nvPr/>
        </p:nvPicPr>
        <p:blipFill>
          <a:blip r:embed="rId5">
            <a:alphaModFix/>
          </a:blip>
          <a:stretch>
            <a:fillRect/>
          </a:stretch>
        </p:blipFill>
        <p:spPr>
          <a:xfrm>
            <a:off x="4887950" y="2444400"/>
            <a:ext cx="4061251" cy="212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StoryMap</a:t>
            </a:r>
            <a:endParaRPr/>
          </a:p>
        </p:txBody>
      </p:sp>
      <p:pic>
        <p:nvPicPr>
          <p:cNvPr id="208" name="Google Shape;208;p38"/>
          <p:cNvPicPr preferRelativeResize="0"/>
          <p:nvPr/>
        </p:nvPicPr>
        <p:blipFill>
          <a:blip r:embed="rId3">
            <a:alphaModFix/>
          </a:blip>
          <a:stretch>
            <a:fillRect/>
          </a:stretch>
        </p:blipFill>
        <p:spPr>
          <a:xfrm>
            <a:off x="862870" y="1079306"/>
            <a:ext cx="5530640" cy="2404402"/>
          </a:xfrm>
          <a:prstGeom prst="rect">
            <a:avLst/>
          </a:prstGeom>
          <a:noFill/>
          <a:ln>
            <a:noFill/>
          </a:ln>
        </p:spPr>
      </p:pic>
      <p:sp>
        <p:nvSpPr>
          <p:cNvPr id="209" name="Google Shape;209;p38"/>
          <p:cNvSpPr txBox="1"/>
          <p:nvPr/>
        </p:nvSpPr>
        <p:spPr>
          <a:xfrm>
            <a:off x="6680179" y="3825588"/>
            <a:ext cx="2304000" cy="6213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Color or image for text box background</a:t>
            </a:r>
            <a:endParaRPr>
              <a:latin typeface="Proxima Nova"/>
              <a:ea typeface="Proxima Nova"/>
              <a:cs typeface="Proxima Nova"/>
              <a:sym typeface="Proxima Nova"/>
            </a:endParaRPr>
          </a:p>
        </p:txBody>
      </p:sp>
      <p:sp>
        <p:nvSpPr>
          <p:cNvPr id="210" name="Google Shape;210;p38"/>
          <p:cNvSpPr txBox="1"/>
          <p:nvPr/>
        </p:nvSpPr>
        <p:spPr>
          <a:xfrm>
            <a:off x="4407475" y="3624425"/>
            <a:ext cx="1574100" cy="1329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Uploading photos or other media! Document what you upload</a:t>
            </a:r>
            <a:endParaRPr>
              <a:latin typeface="Proxima Nova"/>
              <a:ea typeface="Proxima Nova"/>
              <a:cs typeface="Proxima Nova"/>
              <a:sym typeface="Proxima Nova"/>
            </a:endParaRPr>
          </a:p>
        </p:txBody>
      </p:sp>
      <p:sp>
        <p:nvSpPr>
          <p:cNvPr id="211" name="Google Shape;211;p38"/>
          <p:cNvSpPr txBox="1"/>
          <p:nvPr/>
        </p:nvSpPr>
        <p:spPr>
          <a:xfrm>
            <a:off x="6607187" y="2828989"/>
            <a:ext cx="2012100" cy="654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Title and content of your text box </a:t>
            </a:r>
            <a:endParaRPr>
              <a:latin typeface="Proxima Nova"/>
              <a:ea typeface="Proxima Nova"/>
              <a:cs typeface="Proxima Nova"/>
              <a:sym typeface="Proxima Nova"/>
            </a:endParaRPr>
          </a:p>
        </p:txBody>
      </p:sp>
      <p:sp>
        <p:nvSpPr>
          <p:cNvPr id="212" name="Google Shape;212;p38"/>
          <p:cNvSpPr txBox="1"/>
          <p:nvPr/>
        </p:nvSpPr>
        <p:spPr>
          <a:xfrm>
            <a:off x="6680175" y="1818525"/>
            <a:ext cx="2012100" cy="820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Preview the geographic points in all of your slides</a:t>
            </a:r>
            <a:endParaRPr>
              <a:latin typeface="Proxima Nova"/>
              <a:ea typeface="Proxima Nova"/>
              <a:cs typeface="Proxima Nova"/>
              <a:sym typeface="Proxima Nova"/>
            </a:endParaRPr>
          </a:p>
        </p:txBody>
      </p:sp>
      <p:sp>
        <p:nvSpPr>
          <p:cNvPr id="213" name="Google Shape;213;p38"/>
          <p:cNvSpPr txBox="1"/>
          <p:nvPr/>
        </p:nvSpPr>
        <p:spPr>
          <a:xfrm>
            <a:off x="6706302" y="1175404"/>
            <a:ext cx="1960200" cy="465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Preview your slides</a:t>
            </a:r>
            <a:endParaRPr>
              <a:latin typeface="Proxima Nova"/>
              <a:ea typeface="Proxima Nova"/>
              <a:cs typeface="Proxima Nova"/>
              <a:sym typeface="Proxima Nova"/>
            </a:endParaRPr>
          </a:p>
        </p:txBody>
      </p:sp>
      <p:sp>
        <p:nvSpPr>
          <p:cNvPr id="214" name="Google Shape;214;p38"/>
          <p:cNvSpPr txBox="1"/>
          <p:nvPr/>
        </p:nvSpPr>
        <p:spPr>
          <a:xfrm>
            <a:off x="6999075" y="640075"/>
            <a:ext cx="1374300" cy="439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SAVE OFTEN!</a:t>
            </a:r>
            <a:endParaRPr b="1">
              <a:latin typeface="Proxima Nova"/>
              <a:ea typeface="Proxima Nova"/>
              <a:cs typeface="Proxima Nova"/>
              <a:sym typeface="Proxima Nova"/>
            </a:endParaRPr>
          </a:p>
        </p:txBody>
      </p:sp>
      <p:sp>
        <p:nvSpPr>
          <p:cNvPr id="215" name="Google Shape;215;p38"/>
          <p:cNvSpPr/>
          <p:nvPr/>
        </p:nvSpPr>
        <p:spPr>
          <a:xfrm>
            <a:off x="1394563" y="2534468"/>
            <a:ext cx="2387400" cy="9435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8"/>
          <p:cNvCxnSpPr>
            <a:endCxn id="210" idx="1"/>
          </p:cNvCxnSpPr>
          <p:nvPr/>
        </p:nvCxnSpPr>
        <p:spPr>
          <a:xfrm>
            <a:off x="3781975" y="3484025"/>
            <a:ext cx="625500" cy="804900"/>
          </a:xfrm>
          <a:prstGeom prst="straightConnector1">
            <a:avLst/>
          </a:prstGeom>
          <a:noFill/>
          <a:ln cap="flat" cmpd="sng" w="19050">
            <a:solidFill>
              <a:srgbClr val="4285F4"/>
            </a:solidFill>
            <a:prstDash val="solid"/>
            <a:round/>
            <a:headEnd len="med" w="med" type="none"/>
            <a:tailEnd len="med" w="med" type="none"/>
          </a:ln>
        </p:spPr>
      </p:cxnSp>
      <p:sp>
        <p:nvSpPr>
          <p:cNvPr id="217" name="Google Shape;217;p38"/>
          <p:cNvSpPr/>
          <p:nvPr/>
        </p:nvSpPr>
        <p:spPr>
          <a:xfrm>
            <a:off x="5606361" y="3252831"/>
            <a:ext cx="729600" cy="1260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8"/>
          <p:cNvCxnSpPr>
            <a:stCxn id="217" idx="3"/>
            <a:endCxn id="209" idx="1"/>
          </p:cNvCxnSpPr>
          <p:nvPr/>
        </p:nvCxnSpPr>
        <p:spPr>
          <a:xfrm>
            <a:off x="6335961" y="3315831"/>
            <a:ext cx="344100" cy="820500"/>
          </a:xfrm>
          <a:prstGeom prst="straightConnector1">
            <a:avLst/>
          </a:prstGeom>
          <a:noFill/>
          <a:ln cap="flat" cmpd="sng" w="19050">
            <a:solidFill>
              <a:srgbClr val="4285F4"/>
            </a:solidFill>
            <a:prstDash val="solid"/>
            <a:round/>
            <a:headEnd len="med" w="med" type="none"/>
            <a:tailEnd len="med" w="med" type="none"/>
          </a:ln>
        </p:spPr>
      </p:cxnSp>
      <p:sp>
        <p:nvSpPr>
          <p:cNvPr id="219" name="Google Shape;219;p38"/>
          <p:cNvSpPr/>
          <p:nvPr/>
        </p:nvSpPr>
        <p:spPr>
          <a:xfrm>
            <a:off x="3907038" y="2544162"/>
            <a:ext cx="2387400" cy="6549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8"/>
          <p:cNvCxnSpPr>
            <a:stCxn id="219" idx="3"/>
            <a:endCxn id="211" idx="1"/>
          </p:cNvCxnSpPr>
          <p:nvPr/>
        </p:nvCxnSpPr>
        <p:spPr>
          <a:xfrm>
            <a:off x="6294438" y="2871612"/>
            <a:ext cx="312600" cy="284700"/>
          </a:xfrm>
          <a:prstGeom prst="straightConnector1">
            <a:avLst/>
          </a:prstGeom>
          <a:noFill/>
          <a:ln cap="flat" cmpd="sng" w="19050">
            <a:solidFill>
              <a:srgbClr val="4285F4"/>
            </a:solidFill>
            <a:prstDash val="solid"/>
            <a:round/>
            <a:headEnd len="med" w="med" type="none"/>
            <a:tailEnd len="med" w="med" type="none"/>
          </a:ln>
        </p:spPr>
      </p:cxnSp>
      <p:sp>
        <p:nvSpPr>
          <p:cNvPr id="221" name="Google Shape;221;p38"/>
          <p:cNvSpPr/>
          <p:nvPr/>
        </p:nvSpPr>
        <p:spPr>
          <a:xfrm>
            <a:off x="1321570" y="1505437"/>
            <a:ext cx="5014200" cy="9435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38"/>
          <p:cNvCxnSpPr>
            <a:stCxn id="221" idx="3"/>
            <a:endCxn id="212" idx="1"/>
          </p:cNvCxnSpPr>
          <p:nvPr/>
        </p:nvCxnSpPr>
        <p:spPr>
          <a:xfrm>
            <a:off x="6335770" y="1977187"/>
            <a:ext cx="344400" cy="251700"/>
          </a:xfrm>
          <a:prstGeom prst="straightConnector1">
            <a:avLst/>
          </a:prstGeom>
          <a:noFill/>
          <a:ln cap="flat" cmpd="sng" w="19050">
            <a:solidFill>
              <a:srgbClr val="4285F4"/>
            </a:solidFill>
            <a:prstDash val="solid"/>
            <a:round/>
            <a:headEnd len="med" w="med" type="none"/>
            <a:tailEnd len="med" w="med" type="none"/>
          </a:ln>
        </p:spPr>
      </p:cxnSp>
      <p:sp>
        <p:nvSpPr>
          <p:cNvPr id="223" name="Google Shape;223;p38"/>
          <p:cNvSpPr/>
          <p:nvPr/>
        </p:nvSpPr>
        <p:spPr>
          <a:xfrm>
            <a:off x="3646422" y="1214223"/>
            <a:ext cx="344100" cy="1935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38"/>
          <p:cNvCxnSpPr>
            <a:stCxn id="223" idx="3"/>
            <a:endCxn id="213" idx="1"/>
          </p:cNvCxnSpPr>
          <p:nvPr/>
        </p:nvCxnSpPr>
        <p:spPr>
          <a:xfrm>
            <a:off x="3990522" y="1310973"/>
            <a:ext cx="2715900" cy="97200"/>
          </a:xfrm>
          <a:prstGeom prst="straightConnector1">
            <a:avLst/>
          </a:prstGeom>
          <a:noFill/>
          <a:ln cap="flat" cmpd="sng" w="19050">
            <a:solidFill>
              <a:srgbClr val="4285F4"/>
            </a:solidFill>
            <a:prstDash val="solid"/>
            <a:round/>
            <a:headEnd len="med" w="med" type="none"/>
            <a:tailEnd len="med" w="med" type="none"/>
          </a:ln>
        </p:spPr>
      </p:cxnSp>
      <p:sp>
        <p:nvSpPr>
          <p:cNvPr id="225" name="Google Shape;225;p38"/>
          <p:cNvSpPr/>
          <p:nvPr/>
        </p:nvSpPr>
        <p:spPr>
          <a:xfrm>
            <a:off x="1653225" y="1029775"/>
            <a:ext cx="344100" cy="2334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8"/>
          <p:cNvCxnSpPr>
            <a:stCxn id="225" idx="3"/>
            <a:endCxn id="214" idx="1"/>
          </p:cNvCxnSpPr>
          <p:nvPr/>
        </p:nvCxnSpPr>
        <p:spPr>
          <a:xfrm flipH="1" rot="10800000">
            <a:off x="1997325" y="859975"/>
            <a:ext cx="5001900" cy="286500"/>
          </a:xfrm>
          <a:prstGeom prst="straightConnector1">
            <a:avLst/>
          </a:prstGeom>
          <a:noFill/>
          <a:ln cap="flat" cmpd="sng" w="28575">
            <a:solidFill>
              <a:srgbClr val="4285F4"/>
            </a:solidFill>
            <a:prstDash val="solid"/>
            <a:round/>
            <a:headEnd len="med" w="med" type="none"/>
            <a:tailEnd len="med" w="med" type="none"/>
          </a:ln>
        </p:spPr>
      </p:cxnSp>
      <p:sp>
        <p:nvSpPr>
          <p:cNvPr id="227" name="Google Shape;227;p38"/>
          <p:cNvSpPr txBox="1"/>
          <p:nvPr/>
        </p:nvSpPr>
        <p:spPr>
          <a:xfrm>
            <a:off x="570975" y="3624425"/>
            <a:ext cx="2304000" cy="572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Check out and add new slides here</a:t>
            </a:r>
            <a:endParaRPr>
              <a:latin typeface="Proxima Nova"/>
              <a:ea typeface="Proxima Nova"/>
              <a:cs typeface="Proxima Nova"/>
              <a:sym typeface="Proxima Nova"/>
            </a:endParaRPr>
          </a:p>
        </p:txBody>
      </p:sp>
      <p:sp>
        <p:nvSpPr>
          <p:cNvPr id="228" name="Google Shape;228;p38"/>
          <p:cNvSpPr/>
          <p:nvPr/>
        </p:nvSpPr>
        <p:spPr>
          <a:xfrm>
            <a:off x="935838" y="1369546"/>
            <a:ext cx="344100" cy="20091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38"/>
          <p:cNvCxnSpPr>
            <a:stCxn id="228" idx="2"/>
          </p:cNvCxnSpPr>
          <p:nvPr/>
        </p:nvCxnSpPr>
        <p:spPr>
          <a:xfrm>
            <a:off x="1107888" y="3378646"/>
            <a:ext cx="5400" cy="233400"/>
          </a:xfrm>
          <a:prstGeom prst="straightConnector1">
            <a:avLst/>
          </a:prstGeom>
          <a:noFill/>
          <a:ln cap="flat" cmpd="sng" w="19050">
            <a:solidFill>
              <a:srgbClr val="4285F4"/>
            </a:solidFill>
            <a:prstDash val="solid"/>
            <a:round/>
            <a:headEnd len="med" w="med" type="none"/>
            <a:tailEnd len="med" w="med" type="none"/>
          </a:ln>
        </p:spPr>
      </p:cxnSp>
      <p:sp>
        <p:nvSpPr>
          <p:cNvPr id="230" name="Google Shape;230;p38"/>
          <p:cNvSpPr/>
          <p:nvPr/>
        </p:nvSpPr>
        <p:spPr>
          <a:xfrm>
            <a:off x="1279951" y="1029775"/>
            <a:ext cx="291900" cy="2334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38"/>
          <p:cNvCxnSpPr/>
          <p:nvPr/>
        </p:nvCxnSpPr>
        <p:spPr>
          <a:xfrm flipH="1" rot="10800000">
            <a:off x="1394576" y="559438"/>
            <a:ext cx="3621300" cy="439800"/>
          </a:xfrm>
          <a:prstGeom prst="straightConnector1">
            <a:avLst/>
          </a:prstGeom>
          <a:noFill/>
          <a:ln cap="flat" cmpd="sng" w="28575">
            <a:solidFill>
              <a:srgbClr val="4285F4"/>
            </a:solidFill>
            <a:prstDash val="solid"/>
            <a:round/>
            <a:headEnd len="med" w="med" type="none"/>
            <a:tailEnd len="med" w="med" type="none"/>
          </a:ln>
        </p:spPr>
      </p:cxnSp>
      <p:sp>
        <p:nvSpPr>
          <p:cNvPr id="232" name="Google Shape;232;p38"/>
          <p:cNvSpPr txBox="1"/>
          <p:nvPr/>
        </p:nvSpPr>
        <p:spPr>
          <a:xfrm>
            <a:off x="5015875" y="132125"/>
            <a:ext cx="1690800" cy="727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Overall options (like changing map layout)</a:t>
            </a:r>
            <a:endParaRPr>
              <a:latin typeface="Proxima Nova"/>
              <a:ea typeface="Proxima Nova"/>
              <a:cs typeface="Proxima Nova"/>
              <a:sym typeface="Proxima Nova"/>
            </a:endParaRPr>
          </a:p>
        </p:txBody>
      </p:sp>
      <p:sp>
        <p:nvSpPr>
          <p:cNvPr id="233" name="Google Shape;233;p3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 for designing your map</a:t>
            </a:r>
            <a:endParaRPr/>
          </a:p>
        </p:txBody>
      </p:sp>
      <p:sp>
        <p:nvSpPr>
          <p:cNvPr id="239" name="Google Shape;239;p39"/>
          <p:cNvSpPr txBox="1"/>
          <p:nvPr>
            <p:ph idx="1" type="body"/>
          </p:nvPr>
        </p:nvSpPr>
        <p:spPr>
          <a:xfrm>
            <a:off x="311700" y="1028575"/>
            <a:ext cx="3886200" cy="34164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Clr>
                <a:schemeClr val="dk2"/>
              </a:buClr>
              <a:buSzPts val="2200"/>
              <a:buFont typeface="Cambria"/>
              <a:buChar char="●"/>
            </a:pPr>
            <a:r>
              <a:rPr lang="en" sz="2200">
                <a:highlight>
                  <a:srgbClr val="FFFFFF"/>
                </a:highlight>
              </a:rPr>
              <a:t>The “Options” button in the top left allows you to change the design of your map. </a:t>
            </a:r>
            <a:endParaRPr sz="22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Customizable options include Language, Fonts, Call to Action, Map Type and more.</a:t>
            </a:r>
            <a:endParaRPr sz="2200">
              <a:highlight>
                <a:srgbClr val="FFFFFF"/>
              </a:highlight>
            </a:endParaRPr>
          </a:p>
          <a:p>
            <a:pPr indent="0" lvl="0" marL="457200" rtl="0" algn="l">
              <a:spcBef>
                <a:spcPts val="1200"/>
              </a:spcBef>
              <a:spcAft>
                <a:spcPts val="0"/>
              </a:spcAft>
              <a:buNone/>
            </a:pPr>
            <a:r>
              <a:t/>
            </a:r>
            <a:endParaRPr sz="1200">
              <a:solidFill>
                <a:srgbClr val="394B58"/>
              </a:solidFill>
              <a:highlight>
                <a:srgbClr val="FFFFFF"/>
              </a:highlight>
              <a:latin typeface="Helvetica Neue"/>
              <a:ea typeface="Helvetica Neue"/>
              <a:cs typeface="Helvetica Neue"/>
              <a:sym typeface="Helvetica Neue"/>
            </a:endParaRPr>
          </a:p>
          <a:p>
            <a:pPr indent="0" lvl="0" marL="0" rtl="0" algn="l">
              <a:spcBef>
                <a:spcPts val="1200"/>
              </a:spcBef>
              <a:spcAft>
                <a:spcPts val="1600"/>
              </a:spcAft>
              <a:buNone/>
            </a:pPr>
            <a:r>
              <a:t/>
            </a:r>
            <a:endParaRPr/>
          </a:p>
        </p:txBody>
      </p:sp>
      <p:pic>
        <p:nvPicPr>
          <p:cNvPr id="240" name="Google Shape;240;p39"/>
          <p:cNvPicPr preferRelativeResize="0"/>
          <p:nvPr/>
        </p:nvPicPr>
        <p:blipFill>
          <a:blip r:embed="rId3">
            <a:alphaModFix/>
          </a:blip>
          <a:stretch>
            <a:fillRect/>
          </a:stretch>
        </p:blipFill>
        <p:spPr>
          <a:xfrm>
            <a:off x="3953522" y="1028563"/>
            <a:ext cx="5071551" cy="3607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or map markers</a:t>
            </a:r>
            <a:endParaRPr/>
          </a:p>
        </p:txBody>
      </p:sp>
      <p:sp>
        <p:nvSpPr>
          <p:cNvPr id="246" name="Google Shape;246;p4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Each slide is a different marker point on your map. Each slide contains:</a:t>
            </a:r>
            <a:endParaRPr sz="2200"/>
          </a:p>
          <a:p>
            <a:pPr indent="-368300" lvl="0" marL="457200" rtl="0" algn="l">
              <a:spcBef>
                <a:spcPts val="1600"/>
              </a:spcBef>
              <a:spcAft>
                <a:spcPts val="0"/>
              </a:spcAft>
              <a:buSzPts val="2200"/>
              <a:buChar char="●"/>
            </a:pPr>
            <a:r>
              <a:rPr lang="en" sz="2200"/>
              <a:t>Title and text. The text box reads basic HTML.</a:t>
            </a:r>
            <a:endParaRPr sz="2200"/>
          </a:p>
          <a:p>
            <a:pPr indent="-368300" lvl="0" marL="457200" rtl="0" algn="l">
              <a:spcBef>
                <a:spcPts val="0"/>
              </a:spcBef>
              <a:spcAft>
                <a:spcPts val="0"/>
              </a:spcAft>
              <a:buSzPts val="2200"/>
              <a:buChar char="●"/>
            </a:pPr>
            <a:r>
              <a:rPr lang="en" sz="2200"/>
              <a:t>A background image or color.</a:t>
            </a:r>
            <a:endParaRPr sz="2200"/>
          </a:p>
          <a:p>
            <a:pPr indent="-368300" lvl="0" marL="457200" rtl="0" algn="l">
              <a:spcBef>
                <a:spcPts val="0"/>
              </a:spcBef>
              <a:spcAft>
                <a:spcPts val="0"/>
              </a:spcAft>
              <a:buSzPts val="2200"/>
              <a:buChar char="●"/>
            </a:pPr>
            <a:r>
              <a:rPr lang="en" sz="2200"/>
              <a:t>A map marker, which can be placed by searching for Google Maps locations or by placing the marker manually.</a:t>
            </a:r>
            <a:endParaRPr sz="2200"/>
          </a:p>
          <a:p>
            <a:pPr indent="-368300" lvl="0" marL="457200" rtl="0" algn="l">
              <a:spcBef>
                <a:spcPts val="0"/>
              </a:spcBef>
              <a:spcAft>
                <a:spcPts val="0"/>
              </a:spcAft>
              <a:buSzPts val="2200"/>
              <a:buChar char="●"/>
            </a:pPr>
            <a:r>
              <a:rPr lang="en" sz="2200"/>
              <a:t>Media: images, videos, and sound files can be uploaded. Since only </a:t>
            </a:r>
            <a:r>
              <a:rPr i="1" lang="en" sz="2200"/>
              <a:t>one</a:t>
            </a:r>
            <a:r>
              <a:rPr lang="en" sz="2200"/>
              <a:t> media file can be uploaded per slide, you can use the text box’s HTML to integrate additional images or other media types. </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Location</a:t>
            </a:r>
            <a:endParaRPr/>
          </a:p>
        </p:txBody>
      </p:sp>
      <p:pic>
        <p:nvPicPr>
          <p:cNvPr id="252" name="Google Shape;252;p41"/>
          <p:cNvPicPr preferRelativeResize="0"/>
          <p:nvPr/>
        </p:nvPicPr>
        <p:blipFill>
          <a:blip r:embed="rId3">
            <a:alphaModFix/>
          </a:blip>
          <a:stretch>
            <a:fillRect/>
          </a:stretch>
        </p:blipFill>
        <p:spPr>
          <a:xfrm>
            <a:off x="152400" y="916650"/>
            <a:ext cx="8839198" cy="2125397"/>
          </a:xfrm>
          <a:prstGeom prst="rect">
            <a:avLst/>
          </a:prstGeom>
          <a:noFill/>
          <a:ln cap="flat" cmpd="sng" w="9525">
            <a:solidFill>
              <a:srgbClr val="000000"/>
            </a:solidFill>
            <a:prstDash val="solid"/>
            <a:round/>
            <a:headEnd len="sm" w="sm" type="none"/>
            <a:tailEnd len="sm" w="sm" type="none"/>
          </a:ln>
        </p:spPr>
      </p:pic>
      <p:sp>
        <p:nvSpPr>
          <p:cNvPr id="253" name="Google Shape;253;p41"/>
          <p:cNvSpPr txBox="1"/>
          <p:nvPr/>
        </p:nvSpPr>
        <p:spPr>
          <a:xfrm>
            <a:off x="499050" y="3190338"/>
            <a:ext cx="2561100" cy="777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KnightLab StoryMap uses </a:t>
            </a:r>
            <a:r>
              <a:rPr b="1" lang="en">
                <a:latin typeface="Proxima Nova"/>
                <a:ea typeface="Proxima Nova"/>
                <a:cs typeface="Proxima Nova"/>
                <a:sym typeface="Proxima Nova"/>
              </a:rPr>
              <a:t>Google Maps</a:t>
            </a:r>
            <a:r>
              <a:rPr lang="en">
                <a:latin typeface="Proxima Nova"/>
                <a:ea typeface="Proxima Nova"/>
                <a:cs typeface="Proxima Nova"/>
                <a:sym typeface="Proxima Nova"/>
              </a:rPr>
              <a:t> to locate addresses</a:t>
            </a:r>
            <a:endParaRPr>
              <a:latin typeface="Proxima Nova"/>
              <a:ea typeface="Proxima Nova"/>
              <a:cs typeface="Proxima Nova"/>
              <a:sym typeface="Proxima Nova"/>
            </a:endParaRPr>
          </a:p>
        </p:txBody>
      </p:sp>
      <p:sp>
        <p:nvSpPr>
          <p:cNvPr id="254" name="Google Shape;254;p41"/>
          <p:cNvSpPr txBox="1"/>
          <p:nvPr/>
        </p:nvSpPr>
        <p:spPr>
          <a:xfrm>
            <a:off x="3284175" y="3190338"/>
            <a:ext cx="2561100" cy="12651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StoryMap, however, does </a:t>
            </a:r>
            <a:r>
              <a:rPr b="1" lang="en">
                <a:latin typeface="Proxima Nova"/>
                <a:ea typeface="Proxima Nova"/>
                <a:cs typeface="Proxima Nova"/>
                <a:sym typeface="Proxima Nova"/>
              </a:rPr>
              <a:t>not</a:t>
            </a:r>
            <a:r>
              <a:rPr lang="en">
                <a:latin typeface="Proxima Nova"/>
                <a:ea typeface="Proxima Nova"/>
                <a:cs typeface="Proxima Nova"/>
                <a:sym typeface="Proxima Nova"/>
              </a:rPr>
              <a:t> always recognize place names; you might need to know the </a:t>
            </a:r>
            <a:r>
              <a:rPr b="1" lang="en">
                <a:latin typeface="Proxima Nova"/>
                <a:ea typeface="Proxima Nova"/>
                <a:cs typeface="Proxima Nova"/>
                <a:sym typeface="Proxima Nova"/>
              </a:rPr>
              <a:t>address</a:t>
            </a:r>
            <a:r>
              <a:rPr lang="en">
                <a:latin typeface="Proxima Nova"/>
                <a:ea typeface="Proxima Nova"/>
                <a:cs typeface="Proxima Nova"/>
                <a:sym typeface="Proxima Nova"/>
              </a:rPr>
              <a:t> or location of particular structures</a:t>
            </a:r>
            <a:endParaRPr>
              <a:latin typeface="Proxima Nova"/>
              <a:ea typeface="Proxima Nova"/>
              <a:cs typeface="Proxima Nova"/>
              <a:sym typeface="Proxima Nova"/>
            </a:endParaRPr>
          </a:p>
        </p:txBody>
      </p:sp>
      <p:sp>
        <p:nvSpPr>
          <p:cNvPr id="255" name="Google Shape;255;p41"/>
          <p:cNvSpPr txBox="1"/>
          <p:nvPr/>
        </p:nvSpPr>
        <p:spPr>
          <a:xfrm>
            <a:off x="6069300" y="3190338"/>
            <a:ext cx="2561100" cy="1015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You can also </a:t>
            </a:r>
            <a:r>
              <a:rPr b="1" lang="en">
                <a:latin typeface="Proxima Nova"/>
                <a:ea typeface="Proxima Nova"/>
                <a:cs typeface="Proxima Nova"/>
                <a:sym typeface="Proxima Nova"/>
              </a:rPr>
              <a:t>drag and drop the map markers</a:t>
            </a:r>
            <a:r>
              <a:rPr lang="en">
                <a:latin typeface="Proxima Nova"/>
                <a:ea typeface="Proxima Nova"/>
                <a:cs typeface="Proxima Nova"/>
                <a:sym typeface="Proxima Nova"/>
              </a:rPr>
              <a:t> to the specific location</a:t>
            </a:r>
            <a:endParaRPr>
              <a:latin typeface="Proxima Nova"/>
              <a:ea typeface="Proxima Nova"/>
              <a:cs typeface="Proxima Nova"/>
              <a:sym typeface="Proxima Nova"/>
            </a:endParaRPr>
          </a:p>
        </p:txBody>
      </p:sp>
      <p:sp>
        <p:nvSpPr>
          <p:cNvPr id="256" name="Google Shape;256;p4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Add Media and Images to a Slide</a:t>
            </a:r>
            <a:endParaRPr sz="3000"/>
          </a:p>
        </p:txBody>
      </p:sp>
      <p:sp>
        <p:nvSpPr>
          <p:cNvPr id="262" name="Google Shape;262;p42"/>
          <p:cNvSpPr txBox="1"/>
          <p:nvPr/>
        </p:nvSpPr>
        <p:spPr>
          <a:xfrm>
            <a:off x="270550" y="3508400"/>
            <a:ext cx="5593200" cy="981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 “media” to upload files. You can upload an image or put a </a:t>
            </a:r>
            <a:r>
              <a:rPr b="1" lang="en">
                <a:latin typeface="Proxima Nova"/>
                <a:ea typeface="Proxima Nova"/>
                <a:cs typeface="Proxima Nova"/>
                <a:sym typeface="Proxima Nova"/>
              </a:rPr>
              <a:t>URL</a:t>
            </a:r>
            <a:r>
              <a:rPr lang="en">
                <a:latin typeface="Proxima Nova"/>
                <a:ea typeface="Proxima Nova"/>
                <a:cs typeface="Proxima Nova"/>
                <a:sym typeface="Proxima Nova"/>
              </a:rPr>
              <a:t> of an image OR a video (like a YouTube video). If you want to include your own video, you will first have to upload it to YouTube or other online publisher and copy that link. </a:t>
            </a:r>
            <a:endParaRPr>
              <a:latin typeface="Proxima Nova"/>
              <a:ea typeface="Proxima Nova"/>
              <a:cs typeface="Proxima Nova"/>
              <a:sym typeface="Proxima Nova"/>
            </a:endParaRPr>
          </a:p>
        </p:txBody>
      </p:sp>
      <p:sp>
        <p:nvSpPr>
          <p:cNvPr id="263" name="Google Shape;263;p42"/>
          <p:cNvSpPr txBox="1"/>
          <p:nvPr/>
        </p:nvSpPr>
        <p:spPr>
          <a:xfrm>
            <a:off x="6169275" y="414675"/>
            <a:ext cx="2817300" cy="1263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If you have an image or a video in the “media” section, but want to include an image </a:t>
            </a:r>
            <a:r>
              <a:rPr b="1" lang="en">
                <a:latin typeface="Proxima Nova"/>
                <a:ea typeface="Proxima Nova"/>
                <a:cs typeface="Proxima Nova"/>
                <a:sym typeface="Proxima Nova"/>
              </a:rPr>
              <a:t>in the</a:t>
            </a:r>
            <a:r>
              <a:rPr lang="en">
                <a:latin typeface="Proxima Nova"/>
                <a:ea typeface="Proxima Nova"/>
                <a:cs typeface="Proxima Nova"/>
                <a:sym typeface="Proxima Nova"/>
              </a:rPr>
              <a:t> </a:t>
            </a:r>
            <a:r>
              <a:rPr b="1" lang="en">
                <a:latin typeface="Proxima Nova"/>
                <a:ea typeface="Proxima Nova"/>
                <a:cs typeface="Proxima Nova"/>
                <a:sym typeface="Proxima Nova"/>
              </a:rPr>
              <a:t>text</a:t>
            </a:r>
            <a:r>
              <a:rPr lang="en">
                <a:latin typeface="Proxima Nova"/>
                <a:ea typeface="Proxima Nova"/>
                <a:cs typeface="Proxima Nova"/>
                <a:sym typeface="Proxima Nova"/>
              </a:rPr>
              <a:t>, you can! The text box reads basic HTML. </a:t>
            </a:r>
            <a:endParaRPr>
              <a:latin typeface="Proxima Nova"/>
              <a:ea typeface="Proxima Nova"/>
              <a:cs typeface="Proxima Nova"/>
              <a:sym typeface="Proxima Nova"/>
            </a:endParaRPr>
          </a:p>
        </p:txBody>
      </p:sp>
      <p:sp>
        <p:nvSpPr>
          <p:cNvPr id="264" name="Google Shape;264;p42"/>
          <p:cNvSpPr txBox="1"/>
          <p:nvPr/>
        </p:nvSpPr>
        <p:spPr>
          <a:xfrm>
            <a:off x="6104050" y="1852850"/>
            <a:ext cx="2882400" cy="3290700"/>
          </a:xfrm>
          <a:prstGeom prst="rect">
            <a:avLst/>
          </a:prstGeom>
          <a:solidFill>
            <a:srgbClr val="FCE5CD"/>
          </a:solidFill>
          <a:ln>
            <a:noFill/>
          </a:ln>
        </p:spPr>
        <p:txBody>
          <a:bodyPr anchorCtr="0" anchor="t" bIns="91425" lIns="91425" spcFirstLastPara="1" rIns="91425" wrap="square" tIns="91425">
            <a:normAutofit lnSpcReduction="10000"/>
          </a:bodyPr>
          <a:lstStyle/>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Click the &lt;/&gt; button (turn on HTML)</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Get a URL of your image. Use Wikimedia Commons to search images by content, and filter by license type and image size. Make sure to use the embed file code, and don’t forget to cite the source!</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Use the HTML &lt;img src="URL"/&gt; tag to insert the image.</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Check the “Preview” to see the image. Smaller image sizes may appear as a thumbnail, so stick to larger image sizes and preview your end result!</a:t>
            </a:r>
            <a:endParaRPr>
              <a:latin typeface="Proxima Nova"/>
              <a:ea typeface="Proxima Nova"/>
              <a:cs typeface="Proxima Nova"/>
              <a:sym typeface="Proxima Nova"/>
            </a:endParaRPr>
          </a:p>
        </p:txBody>
      </p:sp>
      <p:pic>
        <p:nvPicPr>
          <p:cNvPr id="265" name="Google Shape;265;p42"/>
          <p:cNvPicPr preferRelativeResize="0"/>
          <p:nvPr/>
        </p:nvPicPr>
        <p:blipFill>
          <a:blip r:embed="rId3">
            <a:alphaModFix/>
          </a:blip>
          <a:stretch>
            <a:fillRect/>
          </a:stretch>
        </p:blipFill>
        <p:spPr>
          <a:xfrm>
            <a:off x="338913" y="945825"/>
            <a:ext cx="5646760" cy="2415443"/>
          </a:xfrm>
          <a:prstGeom prst="rect">
            <a:avLst/>
          </a:prstGeom>
          <a:noFill/>
          <a:ln cap="flat" cmpd="sng" w="9525">
            <a:solidFill>
              <a:srgbClr val="000000"/>
            </a:solidFill>
            <a:prstDash val="solid"/>
            <a:round/>
            <a:headEnd len="sm" w="sm" type="none"/>
            <a:tailEnd len="sm" w="sm" type="none"/>
          </a:ln>
        </p:spPr>
      </p:pic>
      <p:sp>
        <p:nvSpPr>
          <p:cNvPr id="266" name="Google Shape;266;p42"/>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Embed codes and image files </a:t>
            </a:r>
            <a:endParaRPr sz="3000"/>
          </a:p>
        </p:txBody>
      </p:sp>
      <p:sp>
        <p:nvSpPr>
          <p:cNvPr id="272" name="Google Shape;272;p43"/>
          <p:cNvSpPr txBox="1"/>
          <p:nvPr/>
        </p:nvSpPr>
        <p:spPr>
          <a:xfrm>
            <a:off x="168525" y="962325"/>
            <a:ext cx="2930700" cy="1068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If you are adding an image via its URL, make sure that you select the link with </a:t>
            </a:r>
            <a:r>
              <a:rPr b="1" lang="en">
                <a:latin typeface="Proxima Nova"/>
                <a:ea typeface="Proxima Nova"/>
                <a:cs typeface="Proxima Nova"/>
                <a:sym typeface="Proxima Nova"/>
              </a:rPr>
              <a:t>the image file itself</a:t>
            </a:r>
            <a:r>
              <a:rPr b="1" i="1" lang="en">
                <a:latin typeface="Proxima Nova"/>
                <a:ea typeface="Proxima Nova"/>
                <a:cs typeface="Proxima Nova"/>
                <a:sym typeface="Proxima Nova"/>
              </a:rPr>
              <a:t>,</a:t>
            </a:r>
            <a:r>
              <a:rPr b="1" lang="en">
                <a:latin typeface="Proxima Nova"/>
                <a:ea typeface="Proxima Nova"/>
                <a:cs typeface="Proxima Nova"/>
                <a:sym typeface="Proxima Nova"/>
              </a:rPr>
              <a:t> </a:t>
            </a:r>
            <a:r>
              <a:rPr lang="en">
                <a:latin typeface="Proxima Nova"/>
                <a:ea typeface="Proxima Nova"/>
                <a:cs typeface="Proxima Nova"/>
                <a:sym typeface="Proxima Nova"/>
              </a:rPr>
              <a:t>not just a page with the image on it. </a:t>
            </a:r>
            <a:endParaRPr>
              <a:latin typeface="Proxima Nova"/>
              <a:ea typeface="Proxima Nova"/>
              <a:cs typeface="Proxima Nova"/>
              <a:sym typeface="Proxima Nova"/>
            </a:endParaRPr>
          </a:p>
        </p:txBody>
      </p:sp>
      <p:sp>
        <p:nvSpPr>
          <p:cNvPr id="273" name="Google Shape;273;p43"/>
          <p:cNvSpPr txBox="1"/>
          <p:nvPr/>
        </p:nvSpPr>
        <p:spPr>
          <a:xfrm>
            <a:off x="366150" y="2276325"/>
            <a:ext cx="2249700" cy="2158800"/>
          </a:xfrm>
          <a:prstGeom prst="rect">
            <a:avLst/>
          </a:prstGeom>
          <a:solidFill>
            <a:srgbClr val="FCE5CD"/>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Proxima Nova"/>
                <a:ea typeface="Proxima Nova"/>
                <a:cs typeface="Proxima Nova"/>
                <a:sym typeface="Proxima Nova"/>
              </a:rPr>
              <a:t>For example, to add an image from Wikimedia Commons, follow these steps: </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Go to "More Details" and choose "Use this file on the web," or just choose "Use this file on the web" if you see that option.</a:t>
            </a:r>
            <a:endParaRPr>
              <a:latin typeface="Proxima Nova"/>
              <a:ea typeface="Proxima Nova"/>
              <a:cs typeface="Proxima Nova"/>
              <a:sym typeface="Proxima Nova"/>
            </a:endParaRPr>
          </a:p>
          <a:p>
            <a:pPr indent="-203200" lvl="0" marL="228600" rtl="0" algn="l">
              <a:spcBef>
                <a:spcPts val="0"/>
              </a:spcBef>
              <a:spcAft>
                <a:spcPts val="0"/>
              </a:spcAft>
              <a:buSzPts val="1400"/>
              <a:buFont typeface="Proxima Nova"/>
              <a:buAutoNum type="arabicPeriod"/>
            </a:pPr>
            <a:r>
              <a:rPr lang="en">
                <a:latin typeface="Proxima Nova"/>
                <a:ea typeface="Proxima Nova"/>
                <a:cs typeface="Proxima Nova"/>
                <a:sym typeface="Proxima Nova"/>
              </a:rPr>
              <a:t>Copy the "File URL." </a:t>
            </a:r>
            <a:endParaRPr>
              <a:latin typeface="Proxima Nova"/>
              <a:ea typeface="Proxima Nova"/>
              <a:cs typeface="Proxima Nova"/>
              <a:sym typeface="Proxima Nova"/>
            </a:endParaRPr>
          </a:p>
        </p:txBody>
      </p:sp>
      <p:pic>
        <p:nvPicPr>
          <p:cNvPr id="274" name="Google Shape;274;p43"/>
          <p:cNvPicPr preferRelativeResize="0"/>
          <p:nvPr/>
        </p:nvPicPr>
        <p:blipFill>
          <a:blip r:embed="rId3">
            <a:alphaModFix/>
          </a:blip>
          <a:stretch>
            <a:fillRect/>
          </a:stretch>
        </p:blipFill>
        <p:spPr>
          <a:xfrm>
            <a:off x="3361750" y="972825"/>
            <a:ext cx="5699128" cy="2710425"/>
          </a:xfrm>
          <a:prstGeom prst="rect">
            <a:avLst/>
          </a:prstGeom>
          <a:noFill/>
          <a:ln>
            <a:noFill/>
          </a:ln>
        </p:spPr>
      </p:pic>
      <p:sp>
        <p:nvSpPr>
          <p:cNvPr id="275" name="Google Shape;275;p43"/>
          <p:cNvSpPr/>
          <p:nvPr/>
        </p:nvSpPr>
        <p:spPr>
          <a:xfrm flipH="1" rot="10800000">
            <a:off x="7720325" y="2189135"/>
            <a:ext cx="973200" cy="2778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flipH="1" rot="10800000">
            <a:off x="4572000" y="2182978"/>
            <a:ext cx="3055200" cy="2901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Agenda</a:t>
            </a:r>
            <a:endParaRPr/>
          </a:p>
        </p:txBody>
      </p:sp>
      <p:sp>
        <p:nvSpPr>
          <p:cNvPr id="110" name="Google Shape;110;p2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Best practices and questions to consider before creating your StoryMap.</a:t>
            </a:r>
            <a:endParaRPr sz="2200"/>
          </a:p>
          <a:p>
            <a:pPr indent="-368300" lvl="0" marL="457200" rtl="0" algn="l">
              <a:spcBef>
                <a:spcPts val="0"/>
              </a:spcBef>
              <a:spcAft>
                <a:spcPts val="0"/>
              </a:spcAft>
              <a:buSzPts val="2200"/>
              <a:buChar char="●"/>
            </a:pPr>
            <a:r>
              <a:rPr lang="en" sz="2200"/>
              <a:t>Learn about StoryMap as a mode of conveying data and content.</a:t>
            </a:r>
            <a:endParaRPr sz="2200"/>
          </a:p>
          <a:p>
            <a:pPr indent="-368300" lvl="0" marL="457200" rtl="0" algn="l">
              <a:spcBef>
                <a:spcPts val="0"/>
              </a:spcBef>
              <a:spcAft>
                <a:spcPts val="0"/>
              </a:spcAft>
              <a:buSzPts val="2200"/>
              <a:buChar char="●"/>
            </a:pPr>
            <a:r>
              <a:rPr lang="en" sz="2200"/>
              <a:t>Demonstrate steps for using Knight Lab’s StoryMap.</a:t>
            </a:r>
            <a:endParaRPr sz="2200"/>
          </a:p>
          <a:p>
            <a:pPr indent="-368300" lvl="0" marL="457200" rtl="0" algn="l">
              <a:spcBef>
                <a:spcPts val="0"/>
              </a:spcBef>
              <a:spcAft>
                <a:spcPts val="0"/>
              </a:spcAft>
              <a:buSzPts val="2200"/>
              <a:buChar char="●"/>
            </a:pPr>
            <a:r>
              <a:rPr lang="en" sz="2200"/>
              <a:t>Start building! </a:t>
            </a:r>
            <a:endParaRPr sz="2200"/>
          </a:p>
          <a:p>
            <a:pPr indent="-368300" lvl="0" marL="457200" rtl="0" algn="l">
              <a:spcBef>
                <a:spcPts val="0"/>
              </a:spcBef>
              <a:spcAft>
                <a:spcPts val="0"/>
              </a:spcAft>
              <a:buSzPts val="2200"/>
              <a:buChar char="●"/>
            </a:pPr>
            <a:r>
              <a:rPr b="1" lang="en" sz="2200"/>
              <a:t>All materials + slides for this module can be found here: </a:t>
            </a:r>
            <a:r>
              <a:rPr b="1" lang="en" sz="2200" u="sng">
                <a:solidFill>
                  <a:schemeClr val="hlink"/>
                </a:solidFill>
                <a:hlinkClick r:id="rId3"/>
              </a:rPr>
              <a:t>https://bit.ly/46eiVhn</a:t>
            </a:r>
            <a:r>
              <a:rPr b="1" lang="en" sz="2200"/>
              <a:t> </a:t>
            </a:r>
            <a:endParaRPr b="1" sz="2200"/>
          </a:p>
          <a:p>
            <a:pPr indent="0" lvl="0" marL="0" rtl="0" algn="l">
              <a:spcBef>
                <a:spcPts val="1600"/>
              </a:spcBef>
              <a:spcAft>
                <a:spcPts val="0"/>
              </a:spcAft>
              <a:buNone/>
            </a:pPr>
            <a:r>
              <a:rPr lang="en" sz="2000"/>
              <a:t>For more information, please see:  </a:t>
            </a:r>
            <a:r>
              <a:rPr lang="en" sz="2000" u="sng">
                <a:solidFill>
                  <a:schemeClr val="hlink"/>
                </a:solidFill>
                <a:hlinkClick r:id="rId4"/>
              </a:rPr>
              <a:t>https://bit.ly/handout-storymap</a:t>
            </a:r>
            <a:endParaRPr sz="20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sz="2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1" name="Google Shape;111;p26"/>
          <p:cNvSpPr txBox="1"/>
          <p:nvPr/>
        </p:nvSpPr>
        <p:spPr>
          <a:xfrm>
            <a:off x="5983800" y="455160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sharing and permissions</a:t>
            </a:r>
            <a:endParaRPr/>
          </a:p>
        </p:txBody>
      </p:sp>
      <p:sp>
        <p:nvSpPr>
          <p:cNvPr id="282" name="Google Shape;282;p44"/>
          <p:cNvSpPr txBox="1"/>
          <p:nvPr>
            <p:ph idx="1" type="body"/>
          </p:nvPr>
        </p:nvSpPr>
        <p:spPr>
          <a:xfrm>
            <a:off x="354300" y="863550"/>
            <a:ext cx="8520600" cy="34164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Clr>
                <a:schemeClr val="dk2"/>
              </a:buClr>
              <a:buSzPts val="2200"/>
              <a:buFont typeface="Cambria"/>
              <a:buChar char="●"/>
            </a:pPr>
            <a:r>
              <a:rPr lang="en" sz="2200">
                <a:highlight>
                  <a:srgbClr val="FFFFFF"/>
                </a:highlight>
              </a:rPr>
              <a:t>It is important to verify that you are allowed to use images before you put them in  your StoryMap.</a:t>
            </a:r>
            <a:endParaRPr sz="22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Search for media that is public domain or shared with permissions that allow re-use. </a:t>
            </a:r>
            <a:endParaRPr sz="2200">
              <a:highlight>
                <a:srgbClr val="FFFFFF"/>
              </a:highlight>
            </a:endParaRPr>
          </a:p>
          <a:p>
            <a:pPr indent="-342900" lvl="1" marL="914400" rtl="0" algn="l">
              <a:spcBef>
                <a:spcPts val="0"/>
              </a:spcBef>
              <a:spcAft>
                <a:spcPts val="0"/>
              </a:spcAft>
              <a:buClr>
                <a:schemeClr val="dk2"/>
              </a:buClr>
              <a:buSzPts val="1800"/>
              <a:buFont typeface="Cambria"/>
              <a:buChar char="○"/>
            </a:pPr>
            <a:r>
              <a:rPr lang="en" sz="1800">
                <a:highlight>
                  <a:srgbClr val="FFFFFF"/>
                </a:highlight>
              </a:rPr>
              <a:t>DITI recommends </a:t>
            </a:r>
            <a:r>
              <a:rPr lang="en" sz="1800" u="sng">
                <a:solidFill>
                  <a:schemeClr val="accent5"/>
                </a:solidFill>
                <a:highlight>
                  <a:srgbClr val="FFFFFF"/>
                </a:highlight>
                <a:hlinkClick r:id="rId3">
                  <a:extLst>
                    <a:ext uri="{A12FA001-AC4F-418D-AE19-62706E023703}">
                      <ahyp:hlinkClr val="tx"/>
                    </a:ext>
                  </a:extLst>
                </a:hlinkClick>
              </a:rPr>
              <a:t>Wikimedia Commons</a:t>
            </a:r>
            <a:r>
              <a:rPr lang="en" sz="1800">
                <a:solidFill>
                  <a:schemeClr val="accent5"/>
                </a:solidFill>
                <a:highlight>
                  <a:srgbClr val="FFFFFF"/>
                </a:highlight>
              </a:rPr>
              <a:t> </a:t>
            </a:r>
            <a:r>
              <a:rPr lang="en" sz="1800">
                <a:highlight>
                  <a:srgbClr val="FFFFFF"/>
                </a:highlight>
              </a:rPr>
              <a:t>and DPLA (</a:t>
            </a:r>
            <a:r>
              <a:rPr lang="en" sz="1800" u="sng">
                <a:solidFill>
                  <a:schemeClr val="accent5"/>
                </a:solidFill>
                <a:hlinkClick r:id="rId4">
                  <a:extLst>
                    <a:ext uri="{A12FA001-AC4F-418D-AE19-62706E023703}">
                      <ahyp:hlinkClr val="tx"/>
                    </a:ext>
                  </a:extLst>
                </a:hlinkClick>
              </a:rPr>
              <a:t>Digital Public Library of America</a:t>
            </a:r>
            <a:r>
              <a:rPr lang="en" sz="1800">
                <a:highlight>
                  <a:srgbClr val="FFFFFF"/>
                </a:highlight>
              </a:rPr>
              <a:t>).</a:t>
            </a:r>
            <a:endParaRPr sz="18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Ensure proper credit/attribution is given for all media</a:t>
            </a:r>
            <a:endParaRPr sz="2200">
              <a:highlight>
                <a:srgbClr val="FFFFFF"/>
              </a:highlight>
            </a:endParaRPr>
          </a:p>
          <a:p>
            <a:pPr indent="0" lvl="0" marL="0" rtl="0" algn="l">
              <a:lnSpc>
                <a:spcPct val="50000"/>
              </a:lnSpc>
              <a:spcBef>
                <a:spcPts val="1200"/>
              </a:spcBef>
              <a:spcAft>
                <a:spcPts val="0"/>
              </a:spcAft>
              <a:buNone/>
            </a:pPr>
            <a:r>
              <a:rPr lang="en"/>
              <a:t>For more information on copyright and reuse, please see:</a:t>
            </a:r>
            <a:endParaRPr/>
          </a:p>
          <a:p>
            <a:pPr indent="0" lvl="0" marL="0" rtl="0" algn="l">
              <a:lnSpc>
                <a:spcPct val="50000"/>
              </a:lnSpc>
              <a:spcBef>
                <a:spcPts val="1600"/>
              </a:spcBef>
              <a:spcAft>
                <a:spcPts val="0"/>
              </a:spcAft>
              <a:buNone/>
            </a:pPr>
            <a:r>
              <a:rPr lang="en" u="sng">
                <a:solidFill>
                  <a:schemeClr val="hlink"/>
                </a:solidFill>
                <a:hlinkClick r:id="rId5"/>
              </a:rPr>
              <a:t>https://bit.ly/fair-use-handout</a:t>
            </a:r>
            <a:endParaRPr/>
          </a:p>
          <a:p>
            <a:pPr indent="0" lvl="0" marL="0" rtl="0" algn="l">
              <a:lnSpc>
                <a:spcPct val="50000"/>
              </a:lnSpc>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Add Google Street View to a Slide</a:t>
            </a:r>
            <a:endParaRPr sz="3000"/>
          </a:p>
        </p:txBody>
      </p:sp>
      <p:sp>
        <p:nvSpPr>
          <p:cNvPr id="288" name="Google Shape;288;p45"/>
          <p:cNvSpPr txBox="1"/>
          <p:nvPr/>
        </p:nvSpPr>
        <p:spPr>
          <a:xfrm>
            <a:off x="321900" y="857125"/>
            <a:ext cx="5789700" cy="16311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As with other media, you can insert a Google street view map into a slide by entering its </a:t>
            </a:r>
            <a:r>
              <a:rPr b="1" lang="en">
                <a:latin typeface="Proxima Nova"/>
                <a:ea typeface="Proxima Nova"/>
                <a:cs typeface="Proxima Nova"/>
                <a:sym typeface="Proxima Nova"/>
              </a:rPr>
              <a:t>URL</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203200" lvl="0" marL="285750" rtl="0" algn="l">
              <a:spcBef>
                <a:spcPts val="0"/>
              </a:spcBef>
              <a:spcAft>
                <a:spcPts val="0"/>
              </a:spcAft>
              <a:buSzPts val="1400"/>
              <a:buFont typeface="Proxima Nova"/>
              <a:buChar char="●"/>
            </a:pPr>
            <a:r>
              <a:rPr lang="en">
                <a:latin typeface="Proxima Nova"/>
                <a:ea typeface="Proxima Nova"/>
                <a:cs typeface="Proxima Nova"/>
                <a:sym typeface="Proxima Nova"/>
              </a:rPr>
              <a:t>Click “Share or embed image” from the menu in Google Maps, and copy the </a:t>
            </a:r>
            <a:r>
              <a:rPr b="1" lang="en">
                <a:latin typeface="Proxima Nova"/>
                <a:ea typeface="Proxima Nova"/>
                <a:cs typeface="Proxima Nova"/>
                <a:sym typeface="Proxima Nova"/>
              </a:rPr>
              <a:t>HTML</a:t>
            </a:r>
            <a:r>
              <a:rPr lang="en">
                <a:latin typeface="Proxima Nova"/>
                <a:ea typeface="Proxima Nova"/>
                <a:cs typeface="Proxima Nova"/>
                <a:sym typeface="Proxima Nova"/>
              </a:rPr>
              <a:t> link from the “Embed a map” tab.</a:t>
            </a:r>
            <a:endParaRPr>
              <a:latin typeface="Proxima Nova"/>
              <a:ea typeface="Proxima Nova"/>
              <a:cs typeface="Proxima Nova"/>
              <a:sym typeface="Proxima Nova"/>
            </a:endParaRPr>
          </a:p>
          <a:p>
            <a:pPr indent="-203200" lvl="1" marL="628650" rtl="0" algn="l">
              <a:spcBef>
                <a:spcPts val="0"/>
              </a:spcBef>
              <a:spcAft>
                <a:spcPts val="0"/>
              </a:spcAft>
              <a:buSzPts val="1400"/>
              <a:buFont typeface="Proxima Nova"/>
              <a:buChar char="○"/>
            </a:pPr>
            <a:r>
              <a:rPr lang="en">
                <a:latin typeface="Proxima Nova"/>
                <a:ea typeface="Proxima Nova"/>
                <a:cs typeface="Proxima Nova"/>
                <a:sym typeface="Proxima Nova"/>
              </a:rPr>
              <a:t>Make sure the link has the &lt;iframe src:"URL"&gt;&lt;/iframe&gt; code (it should automatically, but the map won’t work without it!).</a:t>
            </a:r>
            <a:endParaRPr>
              <a:latin typeface="Proxima Nova"/>
              <a:ea typeface="Proxima Nova"/>
              <a:cs typeface="Proxima Nova"/>
              <a:sym typeface="Proxima Nova"/>
            </a:endParaRPr>
          </a:p>
          <a:p>
            <a:pPr indent="-203200" lvl="0" marL="285750" rtl="0" algn="l">
              <a:spcBef>
                <a:spcPts val="0"/>
              </a:spcBef>
              <a:spcAft>
                <a:spcPts val="0"/>
              </a:spcAft>
              <a:buSzPts val="1400"/>
              <a:buFont typeface="Proxima Nova"/>
              <a:buChar char="●"/>
            </a:pPr>
            <a:r>
              <a:rPr lang="en">
                <a:latin typeface="Proxima Nova"/>
                <a:ea typeface="Proxima Nova"/>
                <a:cs typeface="Proxima Nova"/>
                <a:sym typeface="Proxima Nova"/>
              </a:rPr>
              <a:t>Enter the URL into the “URL to your media” box.</a:t>
            </a:r>
            <a:endParaRPr>
              <a:latin typeface="Proxima Nova"/>
              <a:ea typeface="Proxima Nova"/>
              <a:cs typeface="Proxima Nova"/>
              <a:sym typeface="Proxima Nova"/>
            </a:endParaRPr>
          </a:p>
        </p:txBody>
      </p:sp>
      <p:pic>
        <p:nvPicPr>
          <p:cNvPr id="289" name="Google Shape;289;p45"/>
          <p:cNvPicPr preferRelativeResize="0"/>
          <p:nvPr/>
        </p:nvPicPr>
        <p:blipFill rotWithShape="1">
          <a:blip r:embed="rId3">
            <a:alphaModFix/>
          </a:blip>
          <a:srcRect b="0" l="1139" r="1499" t="5410"/>
          <a:stretch/>
        </p:blipFill>
        <p:spPr>
          <a:xfrm>
            <a:off x="321900" y="2525097"/>
            <a:ext cx="5956048" cy="2146151"/>
          </a:xfrm>
          <a:prstGeom prst="rect">
            <a:avLst/>
          </a:prstGeom>
          <a:noFill/>
          <a:ln>
            <a:noFill/>
          </a:ln>
        </p:spPr>
      </p:pic>
      <p:pic>
        <p:nvPicPr>
          <p:cNvPr id="290" name="Google Shape;290;p45"/>
          <p:cNvPicPr preferRelativeResize="0"/>
          <p:nvPr/>
        </p:nvPicPr>
        <p:blipFill rotWithShape="1">
          <a:blip r:embed="rId4">
            <a:alphaModFix/>
          </a:blip>
          <a:srcRect b="7201" l="10502" r="11639" t="7771"/>
          <a:stretch/>
        </p:blipFill>
        <p:spPr>
          <a:xfrm>
            <a:off x="6277950" y="870800"/>
            <a:ext cx="2586124" cy="2613348"/>
          </a:xfrm>
          <a:prstGeom prst="rect">
            <a:avLst/>
          </a:prstGeom>
          <a:noFill/>
          <a:ln>
            <a:noFill/>
          </a:ln>
        </p:spPr>
      </p:pic>
      <p:sp>
        <p:nvSpPr>
          <p:cNvPr id="291" name="Google Shape;291;p45"/>
          <p:cNvSpPr/>
          <p:nvPr/>
        </p:nvSpPr>
        <p:spPr>
          <a:xfrm>
            <a:off x="6819225" y="1085725"/>
            <a:ext cx="413400" cy="2268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45"/>
          <p:cNvCxnSpPr/>
          <p:nvPr/>
        </p:nvCxnSpPr>
        <p:spPr>
          <a:xfrm>
            <a:off x="2853251" y="2420565"/>
            <a:ext cx="54900" cy="336900"/>
          </a:xfrm>
          <a:prstGeom prst="straightConnector1">
            <a:avLst/>
          </a:prstGeom>
          <a:noFill/>
          <a:ln cap="flat" cmpd="sng" w="28575">
            <a:solidFill>
              <a:srgbClr val="4285F4"/>
            </a:solidFill>
            <a:prstDash val="solid"/>
            <a:round/>
            <a:headEnd len="med" w="med" type="none"/>
            <a:tailEnd len="med" w="med" type="stealth"/>
          </a:ln>
        </p:spPr>
      </p:cxnSp>
      <p:sp>
        <p:nvSpPr>
          <p:cNvPr id="293" name="Google Shape;293;p45"/>
          <p:cNvSpPr/>
          <p:nvPr/>
        </p:nvSpPr>
        <p:spPr>
          <a:xfrm>
            <a:off x="2800953" y="2755922"/>
            <a:ext cx="3318300" cy="3153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45"/>
          <p:cNvCxnSpPr/>
          <p:nvPr/>
        </p:nvCxnSpPr>
        <p:spPr>
          <a:xfrm flipH="1" rot="10800000">
            <a:off x="5878275" y="1282725"/>
            <a:ext cx="793200" cy="171300"/>
          </a:xfrm>
          <a:prstGeom prst="straightConnector1">
            <a:avLst/>
          </a:prstGeom>
          <a:noFill/>
          <a:ln cap="flat" cmpd="sng" w="28575">
            <a:solidFill>
              <a:srgbClr val="4285F4"/>
            </a:solidFill>
            <a:prstDash val="solid"/>
            <a:round/>
            <a:headEnd len="med" w="med" type="none"/>
            <a:tailEnd len="med" w="med" type="stealth"/>
          </a:ln>
        </p:spPr>
      </p:cxnSp>
      <p:sp>
        <p:nvSpPr>
          <p:cNvPr id="295" name="Google Shape;295;p45"/>
          <p:cNvSpPr/>
          <p:nvPr/>
        </p:nvSpPr>
        <p:spPr>
          <a:xfrm>
            <a:off x="6795900" y="1317275"/>
            <a:ext cx="1920300" cy="147600"/>
          </a:xfrm>
          <a:prstGeom prst="rect">
            <a:avLst/>
          </a:prstGeom>
          <a:no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and Share Your StoryMap</a:t>
            </a:r>
            <a:endParaRPr/>
          </a:p>
        </p:txBody>
      </p:sp>
      <p:sp>
        <p:nvSpPr>
          <p:cNvPr id="301" name="Google Shape;301;p46"/>
          <p:cNvSpPr txBox="1"/>
          <p:nvPr>
            <p:ph idx="1" type="body"/>
          </p:nvPr>
        </p:nvSpPr>
        <p:spPr>
          <a:xfrm>
            <a:off x="56125" y="1028575"/>
            <a:ext cx="4407900" cy="3823500"/>
          </a:xfrm>
          <a:prstGeom prst="rect">
            <a:avLst/>
          </a:prstGeom>
        </p:spPr>
        <p:txBody>
          <a:bodyPr anchorCtr="0" anchor="t" bIns="91425" lIns="91425" spcFirstLastPara="1" rIns="91425" wrap="square" tIns="91425">
            <a:spAutoFit/>
          </a:bodyPr>
          <a:lstStyle/>
          <a:p>
            <a:pPr indent="-368300" lvl="0" marL="457200" rtl="0" algn="l">
              <a:spcBef>
                <a:spcPts val="1200"/>
              </a:spcBef>
              <a:spcAft>
                <a:spcPts val="0"/>
              </a:spcAft>
              <a:buClr>
                <a:schemeClr val="dk2"/>
              </a:buClr>
              <a:buSzPts val="2200"/>
              <a:buFont typeface="Cambria"/>
              <a:buChar char="●"/>
            </a:pPr>
            <a:r>
              <a:rPr lang="en" sz="2200">
                <a:highlight>
                  <a:srgbClr val="FFFFFF"/>
                </a:highlight>
              </a:rPr>
              <a:t>Click the “Publish Changes” button on the top left side on the editing page.</a:t>
            </a:r>
            <a:endParaRPr sz="22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StoryMap’s “Share” button is in the top right corner. </a:t>
            </a:r>
            <a:endParaRPr sz="22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You can add a description and feature image here before sharing your StoryMap widely</a:t>
            </a:r>
            <a:r>
              <a:rPr lang="en" sz="1200">
                <a:solidFill>
                  <a:srgbClr val="394B58"/>
                </a:solidFill>
                <a:highlight>
                  <a:srgbClr val="FFFFFF"/>
                </a:highlight>
                <a:latin typeface="Helvetica Neue"/>
                <a:ea typeface="Helvetica Neue"/>
                <a:cs typeface="Helvetica Neue"/>
                <a:sym typeface="Helvetica Neue"/>
              </a:rPr>
              <a:t>.</a:t>
            </a:r>
            <a:endParaRPr sz="1200">
              <a:solidFill>
                <a:srgbClr val="394B58"/>
              </a:solidFill>
              <a:highlight>
                <a:srgbClr val="FFFFFF"/>
              </a:highlight>
              <a:latin typeface="Helvetica Neue"/>
              <a:ea typeface="Helvetica Neue"/>
              <a:cs typeface="Helvetica Neue"/>
              <a:sym typeface="Helvetica Neue"/>
            </a:endParaRPr>
          </a:p>
          <a:p>
            <a:pPr indent="0" lvl="0" marL="0" rtl="0" algn="l">
              <a:spcBef>
                <a:spcPts val="1200"/>
              </a:spcBef>
              <a:spcAft>
                <a:spcPts val="1600"/>
              </a:spcAft>
              <a:buNone/>
            </a:pPr>
            <a:r>
              <a:t/>
            </a:r>
            <a:endParaRPr/>
          </a:p>
        </p:txBody>
      </p:sp>
      <p:pic>
        <p:nvPicPr>
          <p:cNvPr id="302" name="Google Shape;302;p46"/>
          <p:cNvPicPr preferRelativeResize="0"/>
          <p:nvPr/>
        </p:nvPicPr>
        <p:blipFill>
          <a:blip r:embed="rId3">
            <a:alphaModFix/>
          </a:blip>
          <a:stretch>
            <a:fillRect/>
          </a:stretch>
        </p:blipFill>
        <p:spPr>
          <a:xfrm>
            <a:off x="4572000" y="1155510"/>
            <a:ext cx="4327226" cy="30822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StoryMap Demo</a:t>
            </a:r>
            <a:endParaRPr/>
          </a:p>
        </p:txBody>
      </p:sp>
      <p:pic>
        <p:nvPicPr>
          <p:cNvPr id="308" name="Google Shape;308;p47"/>
          <p:cNvPicPr preferRelativeResize="0"/>
          <p:nvPr/>
        </p:nvPicPr>
        <p:blipFill>
          <a:blip r:embed="rId3">
            <a:alphaModFix/>
          </a:blip>
          <a:stretch>
            <a:fillRect/>
          </a:stretch>
        </p:blipFill>
        <p:spPr>
          <a:xfrm>
            <a:off x="4451525" y="1387150"/>
            <a:ext cx="4150876" cy="2369201"/>
          </a:xfrm>
          <a:prstGeom prst="rect">
            <a:avLst/>
          </a:prstGeom>
          <a:noFill/>
          <a:ln>
            <a:noFill/>
          </a:ln>
        </p:spPr>
      </p:pic>
      <p:sp>
        <p:nvSpPr>
          <p:cNvPr id="309" name="Google Shape;309;p47"/>
          <p:cNvSpPr txBox="1"/>
          <p:nvPr/>
        </p:nvSpPr>
        <p:spPr>
          <a:xfrm>
            <a:off x="558050" y="1394100"/>
            <a:ext cx="35547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Font typeface="Cambria"/>
              <a:buChar char="●"/>
            </a:pPr>
            <a:r>
              <a:rPr lang="en" sz="2200">
                <a:solidFill>
                  <a:schemeClr val="dk2"/>
                </a:solidFill>
                <a:latin typeface="Cambria"/>
                <a:ea typeface="Cambria"/>
                <a:cs typeface="Cambria"/>
                <a:sym typeface="Cambria"/>
              </a:rPr>
              <a:t>To see StoryMap in action, click on this </a:t>
            </a:r>
            <a:r>
              <a:rPr lang="en" sz="2100" u="sng">
                <a:solidFill>
                  <a:schemeClr val="accent5"/>
                </a:solidFill>
                <a:latin typeface="Cambria"/>
                <a:ea typeface="Cambria"/>
                <a:cs typeface="Cambria"/>
                <a:sym typeface="Cambria"/>
                <a:hlinkClick r:id="rId4">
                  <a:extLst>
                    <a:ext uri="{A12FA001-AC4F-418D-AE19-62706E023703}">
                      <ahyp:hlinkClr val="tx"/>
                    </a:ext>
                  </a:extLst>
                </a:hlinkClick>
              </a:rPr>
              <a:t>Sample Map Link</a:t>
            </a:r>
            <a:r>
              <a:rPr lang="en" sz="2200">
                <a:solidFill>
                  <a:schemeClr val="dk2"/>
                </a:solidFill>
                <a:latin typeface="Cambria"/>
                <a:ea typeface="Cambria"/>
                <a:cs typeface="Cambria"/>
                <a:sym typeface="Cambria"/>
              </a:rPr>
              <a:t>!</a:t>
            </a:r>
            <a:endParaRPr sz="2200">
              <a:solidFill>
                <a:schemeClr val="dk2"/>
              </a:solidFill>
              <a:latin typeface="Cambria"/>
              <a:ea typeface="Cambria"/>
              <a:cs typeface="Cambria"/>
              <a:sym typeface="Cambria"/>
            </a:endParaRPr>
          </a:p>
          <a:p>
            <a:pPr indent="-368300" lvl="0" marL="457200" rtl="0" algn="l">
              <a:spcBef>
                <a:spcPts val="0"/>
              </a:spcBef>
              <a:spcAft>
                <a:spcPts val="0"/>
              </a:spcAft>
              <a:buClr>
                <a:schemeClr val="dk2"/>
              </a:buClr>
              <a:buSzPts val="2200"/>
              <a:buFont typeface="Cambria"/>
              <a:buChar char="●"/>
            </a:pPr>
            <a:r>
              <a:rPr lang="en" sz="2200">
                <a:solidFill>
                  <a:schemeClr val="dk2"/>
                </a:solidFill>
                <a:latin typeface="Cambria"/>
                <a:ea typeface="Cambria"/>
                <a:cs typeface="Cambria"/>
                <a:sym typeface="Cambria"/>
              </a:rPr>
              <a:t>Here you will be able to explore a map custom-made by DITI to highlight your options for creating maps.</a:t>
            </a:r>
            <a:endParaRPr sz="2200">
              <a:solidFill>
                <a:schemeClr val="dk2"/>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Best Practices for StoryMap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sharing and permissions</a:t>
            </a:r>
            <a:endParaRPr/>
          </a:p>
        </p:txBody>
      </p:sp>
      <p:sp>
        <p:nvSpPr>
          <p:cNvPr id="320" name="Google Shape;320;p4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Clr>
                <a:schemeClr val="dk2"/>
              </a:buClr>
              <a:buSzPts val="2200"/>
              <a:buFont typeface="Cambria"/>
              <a:buChar char="●"/>
            </a:pPr>
            <a:r>
              <a:rPr lang="en" sz="2200">
                <a:highlight>
                  <a:srgbClr val="FFFFFF"/>
                </a:highlight>
              </a:rPr>
              <a:t>It is important to verify that you are allowed to use images before you put them in  your StoryMap.</a:t>
            </a:r>
            <a:endParaRPr sz="22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Search for media that is public domain or shared with permissions that allow re-use. </a:t>
            </a:r>
            <a:endParaRPr sz="2200">
              <a:highlight>
                <a:srgbClr val="FFFFFF"/>
              </a:highlight>
            </a:endParaRPr>
          </a:p>
          <a:p>
            <a:pPr indent="-342900" lvl="1" marL="914400" rtl="0" algn="l">
              <a:spcBef>
                <a:spcPts val="0"/>
              </a:spcBef>
              <a:spcAft>
                <a:spcPts val="0"/>
              </a:spcAft>
              <a:buClr>
                <a:schemeClr val="dk2"/>
              </a:buClr>
              <a:buSzPts val="1800"/>
              <a:buFont typeface="Cambria"/>
              <a:buChar char="○"/>
            </a:pPr>
            <a:r>
              <a:rPr lang="en" sz="1800">
                <a:highlight>
                  <a:srgbClr val="FFFFFF"/>
                </a:highlight>
              </a:rPr>
              <a:t>DITI recommends </a:t>
            </a:r>
            <a:r>
              <a:rPr lang="en" sz="1800" u="sng">
                <a:solidFill>
                  <a:schemeClr val="accent5"/>
                </a:solidFill>
                <a:highlight>
                  <a:srgbClr val="FFFFFF"/>
                </a:highlight>
                <a:hlinkClick r:id="rId3">
                  <a:extLst>
                    <a:ext uri="{A12FA001-AC4F-418D-AE19-62706E023703}">
                      <ahyp:hlinkClr val="tx"/>
                    </a:ext>
                  </a:extLst>
                </a:hlinkClick>
              </a:rPr>
              <a:t>Wikimedia Commons</a:t>
            </a:r>
            <a:r>
              <a:rPr lang="en" sz="1800">
                <a:solidFill>
                  <a:schemeClr val="accent5"/>
                </a:solidFill>
                <a:highlight>
                  <a:srgbClr val="FFFFFF"/>
                </a:highlight>
              </a:rPr>
              <a:t> </a:t>
            </a:r>
            <a:r>
              <a:rPr lang="en" sz="1800">
                <a:highlight>
                  <a:srgbClr val="FFFFFF"/>
                </a:highlight>
              </a:rPr>
              <a:t>and DPLA (</a:t>
            </a:r>
            <a:r>
              <a:rPr lang="en" sz="1800" u="sng">
                <a:solidFill>
                  <a:schemeClr val="accent5"/>
                </a:solidFill>
                <a:hlinkClick r:id="rId4">
                  <a:extLst>
                    <a:ext uri="{A12FA001-AC4F-418D-AE19-62706E023703}">
                      <ahyp:hlinkClr val="tx"/>
                    </a:ext>
                  </a:extLst>
                </a:hlinkClick>
              </a:rPr>
              <a:t>Digital Public Library of America</a:t>
            </a:r>
            <a:r>
              <a:rPr lang="en" sz="1800">
                <a:highlight>
                  <a:srgbClr val="FFFFFF"/>
                </a:highlight>
              </a:rPr>
              <a:t>).</a:t>
            </a:r>
            <a:endParaRPr sz="1800">
              <a:highlight>
                <a:srgbClr val="FFFFFF"/>
              </a:highlight>
            </a:endParaRPr>
          </a:p>
          <a:p>
            <a:pPr indent="-368300" lvl="0" marL="457200" rtl="0" algn="l">
              <a:spcBef>
                <a:spcPts val="0"/>
              </a:spcBef>
              <a:spcAft>
                <a:spcPts val="0"/>
              </a:spcAft>
              <a:buClr>
                <a:schemeClr val="dk2"/>
              </a:buClr>
              <a:buSzPts val="2200"/>
              <a:buFont typeface="Cambria"/>
              <a:buChar char="●"/>
            </a:pPr>
            <a:r>
              <a:rPr lang="en" sz="2200">
                <a:highlight>
                  <a:srgbClr val="FFFFFF"/>
                </a:highlight>
              </a:rPr>
              <a:t>Ensure proper credit/attribution is given for all media</a:t>
            </a:r>
            <a:endParaRPr sz="2200">
              <a:highlight>
                <a:srgbClr val="FFFFFF"/>
              </a:highlight>
            </a:endParaRPr>
          </a:p>
          <a:p>
            <a:pPr indent="0" lvl="0" marL="0" rtl="0" algn="l">
              <a:lnSpc>
                <a:spcPct val="50000"/>
              </a:lnSpc>
              <a:spcBef>
                <a:spcPts val="1200"/>
              </a:spcBef>
              <a:spcAft>
                <a:spcPts val="0"/>
              </a:spcAft>
              <a:buNone/>
            </a:pPr>
            <a:r>
              <a:rPr lang="en"/>
              <a:t>For more information on copyright and reuse, please see:</a:t>
            </a:r>
            <a:endParaRPr/>
          </a:p>
          <a:p>
            <a:pPr indent="0" lvl="0" marL="0" rtl="0" algn="l">
              <a:lnSpc>
                <a:spcPct val="50000"/>
              </a:lnSpc>
              <a:spcBef>
                <a:spcPts val="1600"/>
              </a:spcBef>
              <a:spcAft>
                <a:spcPts val="0"/>
              </a:spcAft>
              <a:buNone/>
            </a:pPr>
            <a:r>
              <a:rPr lang="en" u="sng">
                <a:solidFill>
                  <a:schemeClr val="hlink"/>
                </a:solidFill>
                <a:hlinkClick r:id="rId5"/>
              </a:rPr>
              <a:t>https://bit.ly/fair-use-handout</a:t>
            </a:r>
            <a:endParaRPr/>
          </a:p>
          <a:p>
            <a:pPr indent="0" lvl="0" marL="0" rtl="0" algn="l">
              <a:lnSpc>
                <a:spcPct val="50000"/>
              </a:lnSpc>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in StoryMap</a:t>
            </a:r>
            <a:endParaRPr/>
          </a:p>
        </p:txBody>
      </p:sp>
      <p:sp>
        <p:nvSpPr>
          <p:cNvPr id="326" name="Google Shape;326;p50"/>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Alt-text is a description of a digital image attached to the image file. People that use screen readers are able to hear content you include in: </a:t>
            </a:r>
            <a:endParaRPr sz="2200"/>
          </a:p>
          <a:p>
            <a:pPr indent="-342900" lvl="0" marL="914400" rtl="0" algn="l">
              <a:spcBef>
                <a:spcPts val="1600"/>
              </a:spcBef>
              <a:spcAft>
                <a:spcPts val="0"/>
              </a:spcAft>
              <a:buSzPts val="1800"/>
              <a:buChar char="●"/>
            </a:pPr>
            <a:r>
              <a:rPr lang="en" sz="1800"/>
              <a:t>Image captions</a:t>
            </a:r>
            <a:endParaRPr sz="1800"/>
          </a:p>
          <a:p>
            <a:pPr indent="-342900" lvl="0" marL="914400" rtl="0" algn="l">
              <a:spcBef>
                <a:spcPts val="0"/>
              </a:spcBef>
              <a:spcAft>
                <a:spcPts val="0"/>
              </a:spcAft>
              <a:buSzPts val="1800"/>
              <a:buChar char="●"/>
            </a:pPr>
            <a:r>
              <a:rPr lang="en" sz="1800"/>
              <a:t>Text box (for embedded images and media)</a:t>
            </a:r>
            <a:endParaRPr sz="1800"/>
          </a:p>
          <a:p>
            <a:pPr indent="0" lvl="0" marL="0" rtl="0" algn="l">
              <a:spcBef>
                <a:spcPts val="1600"/>
              </a:spcBef>
              <a:spcAft>
                <a:spcPts val="0"/>
              </a:spcAft>
              <a:buNone/>
            </a:pPr>
            <a:r>
              <a:rPr lang="en" sz="2200"/>
              <a:t>If linking media, be sure to use a descriptive link name. </a:t>
            </a:r>
            <a:endParaRPr sz="2200"/>
          </a:p>
          <a:p>
            <a:pPr indent="0" lvl="0" marL="0" rtl="0" algn="l">
              <a:spcBef>
                <a:spcPts val="1600"/>
              </a:spcBef>
              <a:spcAft>
                <a:spcPts val="0"/>
              </a:spcAft>
              <a:buNone/>
            </a:pPr>
            <a:r>
              <a:rPr lang="en" sz="2200"/>
              <a:t>For more information on accessibility in StoryMap, please see: </a:t>
            </a:r>
            <a:endParaRPr sz="2200"/>
          </a:p>
          <a:p>
            <a:pPr indent="0" lvl="0" marL="0" rtl="0" algn="l">
              <a:spcBef>
                <a:spcPts val="1600"/>
              </a:spcBef>
              <a:spcAft>
                <a:spcPts val="0"/>
              </a:spcAft>
              <a:buNone/>
            </a:pPr>
            <a:r>
              <a:rPr lang="en" sz="2200" u="sng">
                <a:solidFill>
                  <a:schemeClr val="hlink"/>
                </a:solidFill>
                <a:hlinkClick r:id="rId3"/>
              </a:rPr>
              <a:t>https://bit.ly/storymap-accessibility-handout</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Privacy</a:t>
            </a:r>
            <a:endParaRPr/>
          </a:p>
        </p:txBody>
      </p:sp>
      <p:sp>
        <p:nvSpPr>
          <p:cNvPr id="332" name="Google Shape;332;p5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It’s important to pay attention to data privacy when using digital resources  </a:t>
            </a:r>
            <a:endParaRPr sz="2200"/>
          </a:p>
          <a:p>
            <a:pPr indent="-368300" lvl="0" marL="457200" rtl="0" algn="l">
              <a:spcBef>
                <a:spcPts val="0"/>
              </a:spcBef>
              <a:spcAft>
                <a:spcPts val="0"/>
              </a:spcAft>
              <a:buSzPts val="2200"/>
              <a:buChar char="●"/>
            </a:pPr>
            <a:r>
              <a:rPr lang="en" sz="2200"/>
              <a:t>At its simplest, </a:t>
            </a:r>
            <a:r>
              <a:rPr b="1" lang="en" sz="2200"/>
              <a:t>data privacy</a:t>
            </a:r>
            <a:r>
              <a:rPr lang="en" sz="2200"/>
              <a:t> is a person’s ability to control what of their personal information is shared and with whom.</a:t>
            </a:r>
            <a:endParaRPr sz="2200"/>
          </a:p>
          <a:p>
            <a:pPr indent="-368300" lvl="0" marL="457200" rtl="0" algn="l">
              <a:spcBef>
                <a:spcPts val="0"/>
              </a:spcBef>
              <a:spcAft>
                <a:spcPts val="0"/>
              </a:spcAft>
              <a:buSzPts val="2200"/>
              <a:buChar char="●"/>
            </a:pPr>
            <a:r>
              <a:rPr lang="en" sz="2200"/>
              <a:t>To help you make informed decisions about interacting with digital tools in ways that honor your boundaries with your data and/or personal information, The DITI has prepared a handout on </a:t>
            </a:r>
            <a:r>
              <a:rPr b="1" lang="en" sz="2200" u="sng">
                <a:solidFill>
                  <a:schemeClr val="hlink"/>
                </a:solidFill>
                <a:hlinkClick r:id="rId3"/>
              </a:rPr>
              <a:t>Data Privacy</a:t>
            </a:r>
            <a:endParaRPr b="1"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on HTML</a:t>
            </a:r>
            <a:endParaRPr/>
          </a:p>
        </p:txBody>
      </p:sp>
      <p:sp>
        <p:nvSpPr>
          <p:cNvPr id="338" name="Google Shape;338;p52"/>
          <p:cNvSpPr txBox="1"/>
          <p:nvPr>
            <p:ph idx="1" type="body"/>
          </p:nvPr>
        </p:nvSpPr>
        <p:spPr>
          <a:xfrm>
            <a:off x="172525" y="863550"/>
            <a:ext cx="42489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You can use HTML to have more control over the display and behavior of StoryMap. Look for the “Accepts HTML” language or this symbol: </a:t>
            </a:r>
            <a:endParaRPr sz="2200"/>
          </a:p>
          <a:p>
            <a:pPr indent="-368300" lvl="0" marL="457200" rtl="0" algn="l">
              <a:spcBef>
                <a:spcPts val="0"/>
              </a:spcBef>
              <a:spcAft>
                <a:spcPts val="0"/>
              </a:spcAft>
              <a:buSzPts val="2200"/>
              <a:buChar char="●"/>
            </a:pPr>
            <a:r>
              <a:rPr lang="en" sz="2200"/>
              <a:t>For more information on HTML, please see: </a:t>
            </a:r>
            <a:r>
              <a:rPr lang="en" sz="2200" u="sng">
                <a:solidFill>
                  <a:schemeClr val="hlink"/>
                </a:solidFill>
                <a:hlinkClick r:id="rId3"/>
              </a:rPr>
              <a:t>https://bit.ly/handout-HTML</a:t>
            </a:r>
            <a:endParaRPr sz="2200"/>
          </a:p>
        </p:txBody>
      </p:sp>
      <p:pic>
        <p:nvPicPr>
          <p:cNvPr id="339" name="Google Shape;339;p52"/>
          <p:cNvPicPr preferRelativeResize="0"/>
          <p:nvPr/>
        </p:nvPicPr>
        <p:blipFill>
          <a:blip r:embed="rId4">
            <a:alphaModFix/>
          </a:blip>
          <a:stretch>
            <a:fillRect/>
          </a:stretch>
        </p:blipFill>
        <p:spPr>
          <a:xfrm>
            <a:off x="3586450" y="2650025"/>
            <a:ext cx="574182" cy="393725"/>
          </a:xfrm>
          <a:prstGeom prst="rect">
            <a:avLst/>
          </a:prstGeom>
          <a:noFill/>
          <a:ln>
            <a:noFill/>
          </a:ln>
        </p:spPr>
      </p:pic>
      <p:pic>
        <p:nvPicPr>
          <p:cNvPr id="340" name="Google Shape;340;p52"/>
          <p:cNvPicPr preferRelativeResize="0"/>
          <p:nvPr/>
        </p:nvPicPr>
        <p:blipFill>
          <a:blip r:embed="rId5">
            <a:alphaModFix/>
          </a:blip>
          <a:stretch>
            <a:fillRect/>
          </a:stretch>
        </p:blipFill>
        <p:spPr>
          <a:xfrm>
            <a:off x="4774328" y="810325"/>
            <a:ext cx="3866550" cy="377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on </a:t>
            </a:r>
            <a:r>
              <a:rPr lang="en"/>
              <a:t>Zoom Levels</a:t>
            </a:r>
            <a:endParaRPr/>
          </a:p>
        </p:txBody>
      </p:sp>
      <p:sp>
        <p:nvSpPr>
          <p:cNvPr id="346" name="Google Shape;346;p53"/>
          <p:cNvSpPr txBox="1"/>
          <p:nvPr>
            <p:ph idx="1" type="body"/>
          </p:nvPr>
        </p:nvSpPr>
        <p:spPr>
          <a:xfrm>
            <a:off x="311700" y="1028575"/>
            <a:ext cx="304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StoryMap does not let you set how far zoomed in or out your slides will be. The zoom level is determined automatically according to the distance between your locations.</a:t>
            </a:r>
            <a:endParaRPr sz="2200"/>
          </a:p>
          <a:p>
            <a:pPr indent="0" lvl="0" marL="0" rtl="0" algn="l">
              <a:spcBef>
                <a:spcPts val="0"/>
              </a:spcBef>
              <a:spcAft>
                <a:spcPts val="0"/>
              </a:spcAft>
              <a:buNone/>
            </a:pPr>
            <a:r>
              <a:t/>
            </a:r>
            <a:endParaRPr sz="2300"/>
          </a:p>
          <a:p>
            <a:pPr indent="0" lvl="0" marL="0" rtl="0" algn="l">
              <a:spcBef>
                <a:spcPts val="0"/>
              </a:spcBef>
              <a:spcAft>
                <a:spcPts val="0"/>
              </a:spcAft>
              <a:buNone/>
            </a:pPr>
            <a:r>
              <a:t/>
            </a:r>
            <a:endParaRPr sz="3900"/>
          </a:p>
        </p:txBody>
      </p:sp>
      <p:pic>
        <p:nvPicPr>
          <p:cNvPr id="347" name="Google Shape;347;p53"/>
          <p:cNvPicPr preferRelativeResize="0"/>
          <p:nvPr/>
        </p:nvPicPr>
        <p:blipFill>
          <a:blip r:embed="rId3">
            <a:alphaModFix/>
          </a:blip>
          <a:stretch>
            <a:fillRect/>
          </a:stretch>
        </p:blipFill>
        <p:spPr>
          <a:xfrm>
            <a:off x="3532450" y="1163250"/>
            <a:ext cx="5411999" cy="2817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different uses</a:t>
            </a:r>
            <a:endParaRPr/>
          </a:p>
        </p:txBody>
      </p:sp>
      <p:sp>
        <p:nvSpPr>
          <p:cNvPr id="117" name="Google Shape;117;p27"/>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Maps can convey all sorts of geospatial information that can facilitate different applications:</a:t>
            </a:r>
            <a:endParaRPr sz="2200"/>
          </a:p>
          <a:p>
            <a:pPr indent="-368300" lvl="0" marL="457200" rtl="0" algn="l">
              <a:spcBef>
                <a:spcPts val="1600"/>
              </a:spcBef>
              <a:spcAft>
                <a:spcPts val="0"/>
              </a:spcAft>
              <a:buSzPts val="2200"/>
              <a:buChar char="●"/>
            </a:pPr>
            <a:r>
              <a:rPr lang="en" sz="2200"/>
              <a:t>Navigational/orientational maps</a:t>
            </a:r>
            <a:endParaRPr sz="2200"/>
          </a:p>
          <a:p>
            <a:pPr indent="-368300" lvl="0" marL="457200" rtl="0" algn="l">
              <a:spcBef>
                <a:spcPts val="0"/>
              </a:spcBef>
              <a:spcAft>
                <a:spcPts val="0"/>
              </a:spcAft>
              <a:buSzPts val="2200"/>
              <a:buChar char="●"/>
            </a:pPr>
            <a:r>
              <a:rPr lang="en" sz="2200"/>
              <a:t>Geological/topographical maps</a:t>
            </a:r>
            <a:endParaRPr sz="2200"/>
          </a:p>
          <a:p>
            <a:pPr indent="-368300" lvl="0" marL="457200" rtl="0" algn="l">
              <a:spcBef>
                <a:spcPts val="0"/>
              </a:spcBef>
              <a:spcAft>
                <a:spcPts val="0"/>
              </a:spcAft>
              <a:buSzPts val="2200"/>
              <a:buChar char="●"/>
            </a:pPr>
            <a:r>
              <a:rPr lang="en" sz="2200"/>
              <a:t>Political maps</a:t>
            </a:r>
            <a:endParaRPr sz="2200"/>
          </a:p>
          <a:p>
            <a:pPr indent="-368300" lvl="0" marL="457200" rtl="0" algn="l">
              <a:spcBef>
                <a:spcPts val="0"/>
              </a:spcBef>
              <a:spcAft>
                <a:spcPts val="0"/>
              </a:spcAft>
              <a:buSzPts val="2200"/>
              <a:buChar char="●"/>
            </a:pPr>
            <a:r>
              <a:rPr lang="en" sz="2200"/>
              <a:t>Thematic maps</a:t>
            </a:r>
            <a:endParaRPr sz="2200"/>
          </a:p>
          <a:p>
            <a:pPr indent="-368300" lvl="0" marL="457200" rtl="0" algn="l">
              <a:spcBef>
                <a:spcPts val="0"/>
              </a:spcBef>
              <a:spcAft>
                <a:spcPts val="0"/>
              </a:spcAft>
              <a:buSzPts val="2200"/>
              <a:buChar char="●"/>
            </a:pPr>
            <a:r>
              <a:rPr lang="en" sz="2200"/>
              <a:t>Artistic maps</a:t>
            </a:r>
            <a:endParaRPr sz="2200"/>
          </a:p>
          <a:p>
            <a:pPr indent="-368300" lvl="0" marL="457200" rtl="0" algn="l">
              <a:spcBef>
                <a:spcPts val="0"/>
              </a:spcBef>
              <a:spcAft>
                <a:spcPts val="0"/>
              </a:spcAft>
              <a:buSzPts val="2200"/>
              <a:buChar char="●"/>
            </a:pPr>
            <a:r>
              <a:rPr lang="en" sz="2200"/>
              <a:t>Narrative maps</a:t>
            </a:r>
            <a:endParaRPr sz="2200"/>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8" name="Google Shape;118;p27"/>
          <p:cNvPicPr preferRelativeResize="0"/>
          <p:nvPr/>
        </p:nvPicPr>
        <p:blipFill>
          <a:blip r:embed="rId3">
            <a:alphaModFix/>
          </a:blip>
          <a:stretch>
            <a:fillRect/>
          </a:stretch>
        </p:blipFill>
        <p:spPr>
          <a:xfrm>
            <a:off x="5244600" y="402450"/>
            <a:ext cx="3638077" cy="3638077"/>
          </a:xfrm>
          <a:prstGeom prst="rect">
            <a:avLst/>
          </a:prstGeom>
          <a:noFill/>
          <a:ln>
            <a:noFill/>
          </a:ln>
        </p:spPr>
      </p:pic>
      <p:sp>
        <p:nvSpPr>
          <p:cNvPr id="119" name="Google Shape;119;p27"/>
          <p:cNvSpPr txBox="1"/>
          <p:nvPr/>
        </p:nvSpPr>
        <p:spPr>
          <a:xfrm>
            <a:off x="6276892" y="4040525"/>
            <a:ext cx="157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4"/>
              </a:rPr>
              <a:t>Subway Map</a:t>
            </a:r>
            <a:r>
              <a:rPr lang="en" sz="1000">
                <a:solidFill>
                  <a:schemeClr val="dk2"/>
                </a:solidFill>
                <a:latin typeface="Cambria"/>
                <a:ea typeface="Cambria"/>
                <a:cs typeface="Cambria"/>
                <a:sym typeface="Cambria"/>
              </a:rPr>
              <a:t> from MBTA</a:t>
            </a:r>
            <a:endParaRPr sz="1000">
              <a:solidFill>
                <a:schemeClr val="dk2"/>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on Save States</a:t>
            </a:r>
            <a:endParaRPr/>
          </a:p>
        </p:txBody>
      </p:sp>
      <p:sp>
        <p:nvSpPr>
          <p:cNvPr id="353" name="Google Shape;353;p5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StoryMap does not keep older versions of your project, so once you make and save changes, </a:t>
            </a:r>
            <a:r>
              <a:rPr b="1" lang="en" sz="2200"/>
              <a:t>you cannot retrieve a previous version</a:t>
            </a:r>
            <a:r>
              <a:rPr lang="en" sz="2200"/>
              <a:t>. You can also write over new content if you have your StoryMap open in multiple browser tabs or windows at once.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This is one reason why it is a good idea to plan out your StoryMap in a separate document: if you lose progress, you will have your content saved somewhere else.</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Further Exploration</a:t>
            </a:r>
            <a:endParaRPr/>
          </a:p>
        </p:txBody>
      </p:sp>
      <p:sp>
        <p:nvSpPr>
          <p:cNvPr id="359" name="Google Shape;359;p55"/>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all the links presented in these slides: </a:t>
            </a:r>
            <a:endParaRPr/>
          </a:p>
          <a:p>
            <a:pPr indent="0" lvl="0" marL="0" rtl="0" algn="l">
              <a:spcBef>
                <a:spcPts val="1600"/>
              </a:spcBef>
              <a:spcAft>
                <a:spcPts val="0"/>
              </a:spcAft>
              <a:buNone/>
            </a:pPr>
            <a:r>
              <a:rPr lang="en" u="sng">
                <a:solidFill>
                  <a:schemeClr val="accent5"/>
                </a:solidFill>
                <a:hlinkClick r:id="rId3">
                  <a:extLst>
                    <a:ext uri="{A12FA001-AC4F-418D-AE19-62706E023703}">
                      <ahyp:hlinkClr val="tx"/>
                    </a:ext>
                  </a:extLst>
                </a:hlinkClick>
              </a:rPr>
              <a:t>https://bit.ly/handout-storymap</a:t>
            </a:r>
            <a:endParaRPr/>
          </a:p>
          <a:p>
            <a:pPr indent="0" lvl="0" marL="0" rtl="0" algn="l">
              <a:lnSpc>
                <a:spcPct val="100000"/>
              </a:lnSpc>
              <a:spcBef>
                <a:spcPts val="1600"/>
              </a:spcBef>
              <a:spcAft>
                <a:spcPts val="0"/>
              </a:spcAft>
              <a:buNone/>
            </a:pPr>
            <a:r>
              <a:rPr lang="en" u="sng">
                <a:solidFill>
                  <a:schemeClr val="accent5"/>
                </a:solidFill>
                <a:hlinkClick r:id="rId4">
                  <a:extLst>
                    <a:ext uri="{A12FA001-AC4F-418D-AE19-62706E023703}">
                      <ahyp:hlinkClr val="tx"/>
                    </a:ext>
                  </a:extLst>
                </a:hlinkClick>
              </a:rPr>
              <a:t>https://bit.ly/handout-storymap-spreadsheet</a:t>
            </a:r>
            <a:endParaRPr/>
          </a:p>
          <a:p>
            <a:pPr indent="0" lvl="0" marL="0" rtl="0" algn="l">
              <a:lnSpc>
                <a:spcPct val="100000"/>
              </a:lnSpc>
              <a:spcBef>
                <a:spcPts val="0"/>
              </a:spcBef>
              <a:spcAft>
                <a:spcPts val="0"/>
              </a:spcAft>
              <a:buNone/>
            </a:pPr>
            <a:r>
              <a:t/>
            </a:r>
            <a:endParaRPr/>
          </a:p>
          <a:p>
            <a:pPr indent="0" lvl="0" marL="0" rtl="0" algn="l">
              <a:lnSpc>
                <a:spcPct val="50000"/>
              </a:lnSpc>
              <a:spcBef>
                <a:spcPts val="0"/>
              </a:spcBef>
              <a:spcAft>
                <a:spcPts val="0"/>
              </a:spcAft>
              <a:buNone/>
            </a:pPr>
            <a:r>
              <a:rPr lang="en" u="sng">
                <a:solidFill>
                  <a:schemeClr val="accent5"/>
                </a:solidFill>
                <a:hlinkClick r:id="rId5">
                  <a:extLst>
                    <a:ext uri="{A12FA001-AC4F-418D-AE19-62706E023703}">
                      <ahyp:hlinkClr val="tx"/>
                    </a:ext>
                  </a:extLst>
                </a:hlinkClick>
              </a:rPr>
              <a:t>https://bit.ly/fair-use-handout</a:t>
            </a:r>
            <a:endParaRPr/>
          </a:p>
          <a:p>
            <a:pPr indent="0" lvl="0" marL="0" rtl="0" algn="l">
              <a:spcBef>
                <a:spcPts val="1600"/>
              </a:spcBef>
              <a:spcAft>
                <a:spcPts val="0"/>
              </a:spcAft>
              <a:buNone/>
            </a:pPr>
            <a:r>
              <a:rPr lang="en" u="sng">
                <a:solidFill>
                  <a:schemeClr val="accent5"/>
                </a:solidFill>
                <a:hlinkClick r:id="rId6">
                  <a:extLst>
                    <a:ext uri="{A12FA001-AC4F-418D-AE19-62706E023703}">
                      <ahyp:hlinkClr val="tx"/>
                    </a:ext>
                  </a:extLst>
                </a:hlinkClick>
              </a:rPr>
              <a:t>https://bit.ly/storymap-accessibility-handout</a:t>
            </a:r>
            <a:endParaRPr/>
          </a:p>
          <a:p>
            <a:pPr indent="0" lvl="0" marL="0" rtl="0" algn="l">
              <a:spcBef>
                <a:spcPts val="1600"/>
              </a:spcBef>
              <a:spcAft>
                <a:spcPts val="0"/>
              </a:spcAft>
              <a:buNone/>
            </a:pPr>
            <a:r>
              <a:rPr lang="en" u="sng">
                <a:solidFill>
                  <a:schemeClr val="accent5"/>
                </a:solidFill>
                <a:hlinkClick r:id="rId7">
                  <a:extLst>
                    <a:ext uri="{A12FA001-AC4F-418D-AE19-62706E023703}">
                      <ahyp:hlinkClr val="tx"/>
                    </a:ext>
                  </a:extLst>
                </a:hlinkClick>
              </a:rPr>
              <a:t>https://bit.ly/handout-HTML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ED0E0E"/>
                </a:solidFill>
              </a:rPr>
              <a:t>Thank you!</a:t>
            </a:r>
            <a:endParaRPr sz="5000">
              <a:solidFill>
                <a:srgbClr val="ED0E0E"/>
              </a:solidFill>
            </a:endParaRPr>
          </a:p>
          <a:p>
            <a:pPr indent="0" lvl="0" marL="0" rtl="0" algn="l">
              <a:spcBef>
                <a:spcPts val="0"/>
              </a:spcBef>
              <a:spcAft>
                <a:spcPts val="0"/>
              </a:spcAft>
              <a:buNone/>
            </a:pPr>
            <a:r>
              <a:rPr lang="en" sz="5000">
                <a:solidFill>
                  <a:srgbClr val="ED0E0E"/>
                </a:solidFill>
              </a:rPr>
              <a:t>	</a:t>
            </a:r>
            <a:endParaRPr sz="5000">
              <a:solidFill>
                <a:srgbClr val="ED0E0E"/>
              </a:solidFill>
            </a:endParaRPr>
          </a:p>
        </p:txBody>
      </p:sp>
      <p:sp>
        <p:nvSpPr>
          <p:cNvPr id="365" name="Google Shape;365;p5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t>—</a:t>
            </a:r>
            <a:r>
              <a:rPr b="1" lang="en" sz="2300"/>
              <a:t>Developed by </a:t>
            </a:r>
            <a:r>
              <a:rPr lang="en" sz="2200"/>
              <a:t>Ana Abraham, Chris McNulty, and Benjamin Grey</a:t>
            </a:r>
            <a:endParaRPr sz="2200"/>
          </a:p>
          <a:p>
            <a:pPr indent="0" lvl="0" marL="0" rtl="0" algn="l">
              <a:lnSpc>
                <a:spcPct val="100000"/>
              </a:lnSpc>
              <a:spcBef>
                <a:spcPts val="1000"/>
              </a:spcBef>
              <a:spcAft>
                <a:spcPts val="0"/>
              </a:spcAft>
              <a:buNone/>
            </a:pPr>
            <a:r>
              <a:rPr lang="en" sz="2200"/>
              <a:t>—</a:t>
            </a:r>
            <a:r>
              <a:rPr b="1" lang="en" sz="2200"/>
              <a:t>Taught by</a:t>
            </a:r>
            <a:r>
              <a:rPr lang="en" sz="2200"/>
              <a:t> Claire Lavarreda </a:t>
            </a:r>
            <a:endParaRPr sz="2200"/>
          </a:p>
          <a:p>
            <a:pPr indent="0" lvl="0" marL="0" rtl="0" algn="l">
              <a:lnSpc>
                <a:spcPct val="100000"/>
              </a:lnSpc>
              <a:spcBef>
                <a:spcPts val="1000"/>
              </a:spcBef>
              <a:spcAft>
                <a:spcPts val="0"/>
              </a:spcAft>
              <a:buNone/>
            </a:pPr>
            <a:r>
              <a:t/>
            </a:r>
            <a:endParaRPr sz="2200"/>
          </a:p>
          <a:p>
            <a:pPr indent="-374650" lvl="0" marL="457200" rtl="0" algn="l">
              <a:spcBef>
                <a:spcPts val="1000"/>
              </a:spcBef>
              <a:spcAft>
                <a:spcPts val="0"/>
              </a:spcAft>
              <a:buSzPts val="2300"/>
              <a:buChar char="●"/>
            </a:pPr>
            <a:r>
              <a:rPr lang="en" sz="2300"/>
              <a:t>For more information on DITI, please see: </a:t>
            </a:r>
            <a:r>
              <a:rPr lang="en" sz="2300" u="sng">
                <a:solidFill>
                  <a:schemeClr val="accent5"/>
                </a:solidFill>
                <a:hlinkClick r:id="rId3">
                  <a:extLst>
                    <a:ext uri="{A12FA001-AC4F-418D-AE19-62706E023703}">
                      <ahyp:hlinkClr val="tx"/>
                    </a:ext>
                  </a:extLst>
                </a:hlinkClick>
              </a:rPr>
              <a:t>https://bit.ly/diti-about</a:t>
            </a:r>
            <a:endParaRPr sz="2300"/>
          </a:p>
          <a:p>
            <a:pPr indent="-374650" lvl="0" marL="457200" rtl="0" algn="l">
              <a:spcBef>
                <a:spcPts val="0"/>
              </a:spcBef>
              <a:spcAft>
                <a:spcPts val="0"/>
              </a:spcAft>
              <a:buSzPts val="2300"/>
              <a:buChar char="●"/>
            </a:pPr>
            <a:r>
              <a:rPr lang="en" sz="2300"/>
              <a:t>Schedule an appointment with us! </a:t>
            </a:r>
            <a:r>
              <a:rPr lang="en" sz="2300" u="sng">
                <a:solidFill>
                  <a:schemeClr val="accent5"/>
                </a:solidFill>
                <a:hlinkClick r:id="rId4">
                  <a:extLst>
                    <a:ext uri="{A12FA001-AC4F-418D-AE19-62706E023703}">
                      <ahyp:hlinkClr val="tx"/>
                    </a:ext>
                  </a:extLst>
                </a:hlinkClick>
              </a:rPr>
              <a:t>https://bit.ly/diti-meeting</a:t>
            </a:r>
            <a:r>
              <a:rPr lang="en" sz="2300"/>
              <a:t> </a:t>
            </a:r>
            <a:endParaRPr sz="2300"/>
          </a:p>
          <a:p>
            <a:pPr indent="-374650" lvl="0" marL="457200" rtl="0" algn="l">
              <a:lnSpc>
                <a:spcPct val="100000"/>
              </a:lnSpc>
              <a:spcBef>
                <a:spcPts val="0"/>
              </a:spcBef>
              <a:spcAft>
                <a:spcPts val="0"/>
              </a:spcAft>
              <a:buSzPts val="2300"/>
              <a:buChar char="●"/>
            </a:pPr>
            <a:r>
              <a:rPr lang="en" sz="2300"/>
              <a:t>If you have any questions, contact us at: </a:t>
            </a:r>
            <a:r>
              <a:rPr lang="en" sz="2300" u="sng">
                <a:solidFill>
                  <a:schemeClr val="accent5"/>
                </a:solidFill>
                <a:hlinkClick r:id="rId5">
                  <a:extLst>
                    <a:ext uri="{A12FA001-AC4F-418D-AE19-62706E023703}">
                      <ahyp:hlinkClr val="tx"/>
                    </a:ext>
                  </a:extLst>
                </a:hlinkClick>
              </a:rPr>
              <a:t>nulab.info@gmail.com</a:t>
            </a:r>
            <a:endParaRPr sz="2300"/>
          </a:p>
          <a:p>
            <a:pPr indent="0" lvl="0" marL="0" marR="0" rtl="0" algn="l">
              <a:lnSpc>
                <a:spcPct val="115000"/>
              </a:lnSpc>
              <a:spcBef>
                <a:spcPts val="100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rtl="0" algn="l">
              <a:lnSpc>
                <a:spcPct val="100000"/>
              </a:lnSpc>
              <a:spcBef>
                <a:spcPts val="0"/>
              </a:spcBef>
              <a:spcAft>
                <a:spcPts val="0"/>
              </a:spcAft>
              <a:buNone/>
            </a:pPr>
            <a:r>
              <a:t/>
            </a:r>
            <a:endParaRPr sz="1800">
              <a:solidFill>
                <a:srgbClr val="666666"/>
              </a:solidFill>
            </a:endParaRPr>
          </a:p>
          <a:p>
            <a:pPr indent="0" lvl="0" marL="0" rtl="0" algn="l">
              <a:lnSpc>
                <a:spcPct val="100000"/>
              </a:lnSpc>
              <a:spcBef>
                <a:spcPts val="0"/>
              </a:spcBef>
              <a:spcAft>
                <a:spcPts val="0"/>
              </a:spcAft>
              <a:buNone/>
            </a:pPr>
            <a:r>
              <a:t/>
            </a:r>
            <a:endParaRPr sz="18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limits?</a:t>
            </a:r>
            <a:endParaRPr/>
          </a:p>
        </p:txBody>
      </p:sp>
      <p:sp>
        <p:nvSpPr>
          <p:cNvPr id="125" name="Google Shape;125;p2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Maps reflect the intention of the map-maker and are </a:t>
            </a:r>
            <a:r>
              <a:rPr b="1" lang="en" sz="2200"/>
              <a:t>inherently limited</a:t>
            </a:r>
            <a:r>
              <a:rPr lang="en" sz="2200"/>
              <a:t>. </a:t>
            </a:r>
            <a:endParaRPr sz="2200"/>
          </a:p>
          <a:p>
            <a:pPr indent="-368300" lvl="1" marL="914400" rtl="0" algn="l">
              <a:spcBef>
                <a:spcPts val="0"/>
              </a:spcBef>
              <a:spcAft>
                <a:spcPts val="0"/>
              </a:spcAft>
              <a:buSzPts val="2200"/>
              <a:buChar char="○"/>
            </a:pPr>
            <a:r>
              <a:rPr lang="en" sz="2200"/>
              <a:t>Maps produce </a:t>
            </a:r>
            <a:r>
              <a:rPr b="1" lang="en" sz="2200"/>
              <a:t>shared interpretations</a:t>
            </a:r>
            <a:r>
              <a:rPr lang="en" sz="2200"/>
              <a:t>, and are not expressions of objective spatial relations.</a:t>
            </a:r>
            <a:endParaRPr sz="2200"/>
          </a:p>
          <a:p>
            <a:pPr indent="-368300" lvl="1" marL="914400" rtl="0" algn="l">
              <a:spcBef>
                <a:spcPts val="0"/>
              </a:spcBef>
              <a:spcAft>
                <a:spcPts val="0"/>
              </a:spcAft>
              <a:buSzPts val="2200"/>
              <a:buChar char="○"/>
            </a:pPr>
            <a:r>
              <a:rPr lang="en" sz="2200"/>
              <a:t>Boston is as much a human idea as a physical space, and thus maps both </a:t>
            </a:r>
            <a:r>
              <a:rPr i="1" lang="en" sz="2200"/>
              <a:t>represent</a:t>
            </a:r>
            <a:r>
              <a:rPr lang="en" sz="2200"/>
              <a:t> and </a:t>
            </a:r>
            <a:r>
              <a:rPr i="1" lang="en" sz="2200"/>
              <a:t>create</a:t>
            </a:r>
            <a:r>
              <a:rPr lang="en" sz="2200"/>
              <a:t> reality. See Quincy Langford’s “</a:t>
            </a:r>
            <a:r>
              <a:rPr lang="en" sz="2200" u="sng">
                <a:solidFill>
                  <a:schemeClr val="hlink"/>
                </a:solidFill>
                <a:hlinkClick r:id="rId3"/>
              </a:rPr>
              <a:t>Maps Are a Tool to Understand the Past and Shape the Future</a:t>
            </a:r>
            <a:r>
              <a:rPr lang="en" sz="2200"/>
              <a:t>” to explore how maps can create, erase, and reshape.</a:t>
            </a:r>
            <a:endParaRPr sz="2200"/>
          </a:p>
          <a:p>
            <a:pPr indent="-368300" lvl="0" marL="457200" rtl="0" algn="l">
              <a:spcBef>
                <a:spcPts val="0"/>
              </a:spcBef>
              <a:spcAft>
                <a:spcPts val="0"/>
              </a:spcAft>
              <a:buSzPts val="2200"/>
              <a:buChar char="●"/>
            </a:pPr>
            <a:r>
              <a:rPr lang="en" sz="2200"/>
              <a:t>The </a:t>
            </a:r>
            <a:r>
              <a:rPr b="1" lang="en" sz="2200"/>
              <a:t>simplicity</a:t>
            </a:r>
            <a:r>
              <a:rPr lang="en" sz="2200"/>
              <a:t> and </a:t>
            </a:r>
            <a:r>
              <a:rPr b="1" lang="en" sz="2200"/>
              <a:t>clarity</a:t>
            </a:r>
            <a:r>
              <a:rPr lang="en" sz="2200"/>
              <a:t> of maps is deceiving, but </a:t>
            </a:r>
            <a:r>
              <a:rPr b="1" lang="en" sz="2200"/>
              <a:t>artificial clarity</a:t>
            </a:r>
            <a:r>
              <a:rPr lang="en" sz="2200"/>
              <a:t> is necessary for the map to be </a:t>
            </a:r>
            <a:r>
              <a:rPr b="1" lang="en" sz="2200"/>
              <a:t>useful</a:t>
            </a:r>
            <a:r>
              <a:rPr lang="en" sz="2200"/>
              <a:t>.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for critiquing maps</a:t>
            </a:r>
            <a:endParaRPr/>
          </a:p>
        </p:txBody>
      </p:sp>
      <p:sp>
        <p:nvSpPr>
          <p:cNvPr id="131" name="Google Shape;131;p29"/>
          <p:cNvSpPr txBox="1"/>
          <p:nvPr>
            <p:ph idx="1" type="body"/>
          </p:nvPr>
        </p:nvSpPr>
        <p:spPr>
          <a:xfrm>
            <a:off x="264575" y="968775"/>
            <a:ext cx="48174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What is its subject? </a:t>
            </a:r>
            <a:endParaRPr sz="2200"/>
          </a:p>
          <a:p>
            <a:pPr indent="-368300" lvl="0" marL="457200" rtl="0" algn="l">
              <a:spcBef>
                <a:spcPts val="0"/>
              </a:spcBef>
              <a:spcAft>
                <a:spcPts val="0"/>
              </a:spcAft>
              <a:buSzPts val="2200"/>
              <a:buChar char="●"/>
            </a:pPr>
            <a:r>
              <a:rPr lang="en" sz="2200"/>
              <a:t>Who is/are the map’s audience(s)?</a:t>
            </a:r>
            <a:endParaRPr sz="2200"/>
          </a:p>
          <a:p>
            <a:pPr indent="-368300" lvl="0" marL="457200" rtl="0" algn="l">
              <a:spcBef>
                <a:spcPts val="0"/>
              </a:spcBef>
              <a:spcAft>
                <a:spcPts val="0"/>
              </a:spcAft>
              <a:buSzPts val="2200"/>
              <a:buChar char="●"/>
            </a:pPr>
            <a:r>
              <a:rPr lang="en" sz="2200"/>
              <a:t>What is its message, argument, or purpose?</a:t>
            </a:r>
            <a:endParaRPr sz="2200"/>
          </a:p>
          <a:p>
            <a:pPr indent="-368300" lvl="0" marL="457200" rtl="0" algn="l">
              <a:spcBef>
                <a:spcPts val="0"/>
              </a:spcBef>
              <a:spcAft>
                <a:spcPts val="0"/>
              </a:spcAft>
              <a:buSzPts val="2200"/>
              <a:buChar char="●"/>
            </a:pPr>
            <a:r>
              <a:rPr lang="en" sz="2200"/>
              <a:t>How and when was the map made?</a:t>
            </a:r>
            <a:endParaRPr sz="2200"/>
          </a:p>
          <a:p>
            <a:pPr indent="-368300" lvl="0" marL="457200" rtl="0" algn="l">
              <a:spcBef>
                <a:spcPts val="0"/>
              </a:spcBef>
              <a:spcAft>
                <a:spcPts val="0"/>
              </a:spcAft>
              <a:buSzPts val="2200"/>
              <a:buChar char="●"/>
            </a:pPr>
            <a:r>
              <a:rPr lang="en" sz="2200"/>
              <a:t>Who made this map? What </a:t>
            </a:r>
            <a:br>
              <a:rPr lang="en" sz="2200"/>
            </a:br>
            <a:r>
              <a:rPr lang="en" sz="2200"/>
              <a:t>choices did they make?</a:t>
            </a:r>
            <a:endParaRPr sz="2200"/>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sp>
        <p:nvSpPr>
          <p:cNvPr id="132" name="Google Shape;132;p29"/>
          <p:cNvSpPr txBox="1"/>
          <p:nvPr>
            <p:ph idx="2" type="body"/>
          </p:nvPr>
        </p:nvSpPr>
        <p:spPr>
          <a:xfrm>
            <a:off x="465675" y="4225300"/>
            <a:ext cx="2826000" cy="38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From </a:t>
            </a:r>
            <a:r>
              <a:rPr lang="en" sz="1000" u="sng">
                <a:solidFill>
                  <a:schemeClr val="accent5"/>
                </a:solidFill>
                <a:hlinkClick r:id="rId3">
                  <a:extLst>
                    <a:ext uri="{A12FA001-AC4F-418D-AE19-62706E023703}">
                      <ahyp:hlinkClr val="tx"/>
                    </a:ext>
                  </a:extLst>
                </a:hlinkClick>
              </a:rPr>
              <a:t>“Critiquing Maps II”</a:t>
            </a:r>
            <a:r>
              <a:rPr lang="en" sz="1000"/>
              <a:t>, by Shannon Mattern</a:t>
            </a:r>
            <a:endParaRPr sz="1000"/>
          </a:p>
        </p:txBody>
      </p:sp>
      <p:sp>
        <p:nvSpPr>
          <p:cNvPr id="133" name="Google Shape;133;p29"/>
          <p:cNvSpPr txBox="1"/>
          <p:nvPr/>
        </p:nvSpPr>
        <p:spPr>
          <a:xfrm>
            <a:off x="5962125" y="4225300"/>
            <a:ext cx="2781300" cy="3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000" u="sng">
                <a:solidFill>
                  <a:schemeClr val="hlink"/>
                </a:solidFill>
                <a:latin typeface="Cambria"/>
                <a:ea typeface="Cambria"/>
                <a:cs typeface="Cambria"/>
                <a:sym typeface="Cambria"/>
                <a:hlinkClick r:id="rId4"/>
              </a:rPr>
              <a:t>The True Size of Africa,</a:t>
            </a:r>
            <a:r>
              <a:rPr i="1" lang="en" sz="1000">
                <a:solidFill>
                  <a:srgbClr val="666666"/>
                </a:solidFill>
                <a:latin typeface="Cambria"/>
                <a:ea typeface="Cambria"/>
                <a:cs typeface="Cambria"/>
                <a:sym typeface="Cambria"/>
              </a:rPr>
              <a:t> </a:t>
            </a:r>
            <a:r>
              <a:rPr lang="en" sz="1000">
                <a:solidFill>
                  <a:srgbClr val="666666"/>
                </a:solidFill>
                <a:latin typeface="Cambria"/>
                <a:ea typeface="Cambria"/>
                <a:cs typeface="Cambria"/>
                <a:sym typeface="Cambria"/>
              </a:rPr>
              <a:t>Kai Krause</a:t>
            </a:r>
            <a:endParaRPr sz="1000">
              <a:solidFill>
                <a:srgbClr val="666666"/>
              </a:solidFill>
              <a:latin typeface="Cambria"/>
              <a:ea typeface="Cambria"/>
              <a:cs typeface="Cambria"/>
              <a:sym typeface="Cambria"/>
            </a:endParaRPr>
          </a:p>
        </p:txBody>
      </p:sp>
      <p:pic>
        <p:nvPicPr>
          <p:cNvPr descr="Graphic of the map of Africa, titled &quot;The True Size of Africa.&quot; The continent of Africa is filled in with other countries, such as the US, France, and India, to indicate its relative size. " id="134" name="Google Shape;134;p29"/>
          <p:cNvPicPr preferRelativeResize="0"/>
          <p:nvPr/>
        </p:nvPicPr>
        <p:blipFill>
          <a:blip r:embed="rId5">
            <a:alphaModFix/>
          </a:blip>
          <a:stretch>
            <a:fillRect/>
          </a:stretch>
        </p:blipFill>
        <p:spPr>
          <a:xfrm>
            <a:off x="5234375" y="962725"/>
            <a:ext cx="3721859" cy="311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What is a StoryMap?</a:t>
            </a:r>
            <a:endParaRPr b="1" sz="3600">
              <a:solidFill>
                <a:srgbClr val="ED0E0E"/>
              </a:solidFill>
              <a:latin typeface="Cambria"/>
              <a:ea typeface="Cambria"/>
              <a:cs typeface="Cambria"/>
              <a:sym typeface="Cambria"/>
            </a:endParaRPr>
          </a:p>
        </p:txBody>
      </p:sp>
      <p:sp>
        <p:nvSpPr>
          <p:cNvPr id="140" name="Google Shape;140;p30"/>
          <p:cNvSpPr txBox="1"/>
          <p:nvPr/>
        </p:nvSpPr>
        <p:spPr>
          <a:xfrm>
            <a:off x="311700" y="1028575"/>
            <a:ext cx="2959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666666"/>
                </a:solidFill>
                <a:latin typeface="Cambria"/>
                <a:ea typeface="Cambria"/>
                <a:cs typeface="Cambria"/>
                <a:sym typeface="Cambria"/>
              </a:rPr>
              <a:t>KnightLab’s StoryMap tool allows users to tell narrative stories connected with specific geographic locations.</a:t>
            </a:r>
            <a:endParaRPr sz="22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t/>
            </a:r>
            <a:endParaRPr sz="17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t/>
            </a:r>
            <a:endParaRPr sz="1700">
              <a:solidFill>
                <a:srgbClr val="666666"/>
              </a:solidFill>
              <a:latin typeface="Cambria"/>
              <a:ea typeface="Cambria"/>
              <a:cs typeface="Cambria"/>
              <a:sym typeface="Cambria"/>
            </a:endParaRPr>
          </a:p>
          <a:p>
            <a:pPr indent="0" lvl="0" marL="0" rtl="0" algn="l">
              <a:lnSpc>
                <a:spcPct val="115000"/>
              </a:lnSpc>
              <a:spcBef>
                <a:spcPts val="1600"/>
              </a:spcBef>
              <a:spcAft>
                <a:spcPts val="1600"/>
              </a:spcAft>
              <a:buNone/>
            </a:pPr>
            <a:r>
              <a:t/>
            </a:r>
            <a:endParaRPr sz="1700">
              <a:solidFill>
                <a:srgbClr val="666666"/>
              </a:solidFill>
              <a:latin typeface="Cambria"/>
              <a:ea typeface="Cambria"/>
              <a:cs typeface="Cambria"/>
              <a:sym typeface="Cambria"/>
            </a:endParaRPr>
          </a:p>
        </p:txBody>
      </p:sp>
      <p:pic>
        <p:nvPicPr>
          <p:cNvPr id="141" name="Google Shape;141;p30"/>
          <p:cNvPicPr preferRelativeResize="0"/>
          <p:nvPr/>
        </p:nvPicPr>
        <p:blipFill>
          <a:blip r:embed="rId3">
            <a:alphaModFix/>
          </a:blip>
          <a:stretch>
            <a:fillRect/>
          </a:stretch>
        </p:blipFill>
        <p:spPr>
          <a:xfrm>
            <a:off x="5104206" y="325550"/>
            <a:ext cx="3853594" cy="2444250"/>
          </a:xfrm>
          <a:prstGeom prst="rect">
            <a:avLst/>
          </a:prstGeom>
          <a:noFill/>
          <a:ln>
            <a:noFill/>
          </a:ln>
        </p:spPr>
      </p:pic>
      <p:pic>
        <p:nvPicPr>
          <p:cNvPr id="142" name="Google Shape;142;p30"/>
          <p:cNvPicPr preferRelativeResize="0"/>
          <p:nvPr/>
        </p:nvPicPr>
        <p:blipFill>
          <a:blip r:embed="rId4">
            <a:alphaModFix/>
          </a:blip>
          <a:stretch>
            <a:fillRect/>
          </a:stretch>
        </p:blipFill>
        <p:spPr>
          <a:xfrm>
            <a:off x="3366100" y="1922150"/>
            <a:ext cx="4001434" cy="2444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a map to tell stories? </a:t>
            </a:r>
            <a:endParaRPr/>
          </a:p>
        </p:txBody>
      </p:sp>
      <p:sp>
        <p:nvSpPr>
          <p:cNvPr id="148" name="Google Shape;148;p3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StoryMaps help us </a:t>
            </a:r>
            <a:r>
              <a:rPr b="1" lang="en" sz="2200"/>
              <a:t>render visualized, spatialized, and contextual information about spaces</a:t>
            </a:r>
            <a:r>
              <a:rPr lang="en" sz="2200"/>
              <a:t> in the past or today. </a:t>
            </a:r>
            <a:endParaRPr sz="2200"/>
          </a:p>
          <a:p>
            <a:pPr indent="-368300" lvl="1" marL="914400" rtl="0" algn="l">
              <a:spcBef>
                <a:spcPts val="0"/>
              </a:spcBef>
              <a:spcAft>
                <a:spcPts val="0"/>
              </a:spcAft>
              <a:buSzPts val="2200"/>
              <a:buChar char="○"/>
            </a:pPr>
            <a:r>
              <a:rPr lang="en" sz="2200"/>
              <a:t>StoryMaps can be about places you’ve never been to. The goal is to help users “see” the spaces/places/routes as accurately as possible, and to get a sense of the people and things in the environment. </a:t>
            </a:r>
            <a:endParaRPr sz="2200"/>
          </a:p>
          <a:p>
            <a:pPr indent="-368300" lvl="0" marL="457200" rtl="0" algn="l">
              <a:spcBef>
                <a:spcPts val="0"/>
              </a:spcBef>
              <a:spcAft>
                <a:spcPts val="0"/>
              </a:spcAft>
              <a:buSzPts val="2200"/>
              <a:buChar char="●"/>
            </a:pPr>
            <a:r>
              <a:rPr lang="en" sz="2200"/>
              <a:t>Think about</a:t>
            </a:r>
            <a:r>
              <a:rPr b="1" lang="en" sz="2200"/>
              <a:t> </a:t>
            </a:r>
            <a:r>
              <a:rPr lang="en" sz="2200"/>
              <a:t>StoryMaps as</a:t>
            </a:r>
            <a:r>
              <a:rPr b="1" lang="en" sz="2200"/>
              <a:t> giving directions</a:t>
            </a:r>
            <a:r>
              <a:rPr lang="en" sz="2200"/>
              <a:t>, relating not only direction and </a:t>
            </a:r>
            <a:r>
              <a:rPr b="1" lang="en" sz="2200"/>
              <a:t>distance</a:t>
            </a:r>
            <a:r>
              <a:rPr lang="en" sz="2200"/>
              <a:t> but also </a:t>
            </a:r>
            <a:r>
              <a:rPr b="1" lang="en" sz="2200"/>
              <a:t>sequence</a:t>
            </a:r>
            <a:r>
              <a:rPr lang="en" sz="2200"/>
              <a:t>.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Example</a:t>
            </a:r>
            <a:r>
              <a:rPr lang="en" sz="3000"/>
              <a:t> Projects Using Maps to Tell Stories</a:t>
            </a:r>
            <a:endParaRPr sz="3000"/>
          </a:p>
        </p:txBody>
      </p:sp>
      <p:sp>
        <p:nvSpPr>
          <p:cNvPr id="154" name="Google Shape;154;p32"/>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t>
            </a:r>
            <a:r>
              <a:rPr lang="en" sz="2000" u="sng">
                <a:solidFill>
                  <a:schemeClr val="hlink"/>
                </a:solidFill>
                <a:hlinkClick r:id="rId3"/>
              </a:rPr>
              <a:t>The </a:t>
            </a:r>
            <a:r>
              <a:rPr lang="en" sz="2000" u="sng">
                <a:solidFill>
                  <a:schemeClr val="hlink"/>
                </a:solidFill>
                <a:hlinkClick r:id="rId4"/>
              </a:rPr>
              <a:t>Black Jazz Heritage Trail of Boston</a:t>
            </a:r>
            <a:r>
              <a:rPr lang="en" sz="2000"/>
              <a:t>”: uses a mix of textual, image, and student-researched location data to map historic Black jazz clubs.</a:t>
            </a:r>
            <a:endParaRPr sz="2000"/>
          </a:p>
          <a:p>
            <a:pPr indent="-355600" lvl="0" marL="457200" rtl="0" algn="l">
              <a:spcBef>
                <a:spcPts val="0"/>
              </a:spcBef>
              <a:spcAft>
                <a:spcPts val="0"/>
              </a:spcAft>
              <a:buSzPts val="2000"/>
              <a:buChar char="●"/>
            </a:pPr>
            <a:r>
              <a:rPr lang="en" sz="2000"/>
              <a:t>“</a:t>
            </a:r>
            <a:r>
              <a:rPr lang="en" sz="2000" u="sng">
                <a:solidFill>
                  <a:schemeClr val="accent5"/>
                </a:solidFill>
                <a:hlinkClick r:id="rId5">
                  <a:extLst>
                    <a:ext uri="{A12FA001-AC4F-418D-AE19-62706E023703}">
                      <ahyp:hlinkClr val="tx"/>
                    </a:ext>
                  </a:extLst>
                </a:hlinkClick>
              </a:rPr>
              <a:t>Mapping Shared Spaces: A Visual History of Boston’s Black and Jewish Communities</a:t>
            </a:r>
            <a:r>
              <a:rPr lang="en" sz="2000"/>
              <a:t>”: presents the story of migration of Boston religious communities by following the changing locations of places of worship.</a:t>
            </a:r>
            <a:endParaRPr sz="2000"/>
          </a:p>
          <a:p>
            <a:pPr indent="-355600" lvl="0" marL="457200" rtl="0" algn="l">
              <a:spcBef>
                <a:spcPts val="0"/>
              </a:spcBef>
              <a:spcAft>
                <a:spcPts val="1600"/>
              </a:spcAft>
              <a:buSzPts val="2000"/>
              <a:buChar char="●"/>
            </a:pPr>
            <a:r>
              <a:rPr lang="en" sz="2000"/>
              <a:t>“</a:t>
            </a:r>
            <a:r>
              <a:rPr lang="en" sz="2000" u="sng">
                <a:solidFill>
                  <a:schemeClr val="hlink"/>
                </a:solidFill>
                <a:hlinkClick r:id="rId6"/>
              </a:rPr>
              <a:t>Conte</a:t>
            </a:r>
            <a:r>
              <a:rPr lang="en" sz="2000" u="sng">
                <a:solidFill>
                  <a:schemeClr val="hlink"/>
                </a:solidFill>
                <a:hlinkClick r:id="rId7"/>
              </a:rPr>
              <a:t>mporary Indigenous Spatiality</a:t>
            </a:r>
            <a:r>
              <a:rPr lang="en" sz="2000"/>
              <a:t>”: created by Agléška Cohen-Rencountre (Lower Brule Sioux Tribe) to interrogate settler-colonial epistemologies about water-ways, as well as trace personal and community connections to Rapid Creek and the Mississippi River.</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8" name="Shape 158"/>
        <p:cNvGrpSpPr/>
        <p:nvPr/>
      </p:nvGrpSpPr>
      <p:grpSpPr>
        <a:xfrm>
          <a:off x="0" y="0"/>
          <a:ext cx="0" cy="0"/>
          <a:chOff x="0" y="0"/>
          <a:chExt cx="0" cy="0"/>
        </a:xfrm>
      </p:grpSpPr>
      <p:sp>
        <p:nvSpPr>
          <p:cNvPr id="159" name="Google Shape;159;p33"/>
          <p:cNvSpPr txBox="1"/>
          <p:nvPr>
            <p:ph type="title"/>
          </p:nvPr>
        </p:nvSpPr>
        <p:spPr>
          <a:xfrm>
            <a:off x="251925" y="1894875"/>
            <a:ext cx="8114400" cy="24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a StoryMap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